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0"/>
  </p:notesMasterIdLst>
  <p:sldIdLst>
    <p:sldId id="256" r:id="rId2"/>
    <p:sldId id="258" r:id="rId3"/>
    <p:sldId id="266" r:id="rId4"/>
    <p:sldId id="267" r:id="rId5"/>
    <p:sldId id="291" r:id="rId6"/>
    <p:sldId id="270" r:id="rId7"/>
    <p:sldId id="271" r:id="rId8"/>
    <p:sldId id="272" r:id="rId9"/>
    <p:sldId id="273" r:id="rId10"/>
    <p:sldId id="276" r:id="rId11"/>
    <p:sldId id="287" r:id="rId12"/>
    <p:sldId id="274" r:id="rId13"/>
    <p:sldId id="277" r:id="rId14"/>
    <p:sldId id="279" r:id="rId15"/>
    <p:sldId id="278" r:id="rId16"/>
    <p:sldId id="292" r:id="rId17"/>
    <p:sldId id="286" r:id="rId18"/>
    <p:sldId id="288" r:id="rId1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966" autoAdjust="0"/>
    <p:restoredTop sz="63469" autoAdjust="0"/>
  </p:normalViewPr>
  <p:slideViewPr>
    <p:cSldViewPr>
      <p:cViewPr varScale="1">
        <p:scale>
          <a:sx n="49" d="100"/>
          <a:sy n="49" d="100"/>
        </p:scale>
        <p:origin x="1980" y="42"/>
      </p:cViewPr>
      <p:guideLst>
        <p:guide orient="horz" pos="2160"/>
        <p:guide pos="2880"/>
      </p:guideLst>
    </p:cSldViewPr>
  </p:slideViewPr>
  <p:notesTextViewPr>
    <p:cViewPr>
      <p:scale>
        <a:sx n="1" d="1"/>
        <a:sy n="1" d="1"/>
      </p:scale>
      <p:origin x="0" y="0"/>
    </p:cViewPr>
  </p:notesTextViewPr>
  <p:notesViewPr>
    <p:cSldViewPr>
      <p:cViewPr varScale="1">
        <p:scale>
          <a:sx n="81" d="100"/>
          <a:sy n="81" d="100"/>
        </p:scale>
        <p:origin x="-2976" y="-90"/>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16AE6BC-211B-4952-A2FC-CF67B9CB27C1}" type="datetimeFigureOut">
              <a:rPr lang="en-US" smtClean="0"/>
              <a:t>9/30/2019</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990A86F-4077-45CC-9DB4-7F5D43FE7DA5}" type="slidenum">
              <a:rPr lang="en-US" smtClean="0"/>
              <a:t>‹#›</a:t>
            </a:fld>
            <a:endParaRPr lang="en-US" dirty="0"/>
          </a:p>
        </p:txBody>
      </p:sp>
    </p:spTree>
    <p:extLst>
      <p:ext uri="{BB962C8B-B14F-4D97-AF65-F5344CB8AC3E}">
        <p14:creationId xmlns:p14="http://schemas.microsoft.com/office/powerpoint/2010/main" val="315334352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990A86F-4077-45CC-9DB4-7F5D43FE7DA5}" type="slidenum">
              <a:rPr lang="en-US" smtClean="0"/>
              <a:t>1</a:t>
            </a:fld>
            <a:endParaRPr lang="en-US" dirty="0"/>
          </a:p>
        </p:txBody>
      </p:sp>
    </p:spTree>
    <p:extLst>
      <p:ext uri="{BB962C8B-B14F-4D97-AF65-F5344CB8AC3E}">
        <p14:creationId xmlns:p14="http://schemas.microsoft.com/office/powerpoint/2010/main" val="216309280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Written or cyberbullying is when mean or hurtful messages</a:t>
            </a:r>
            <a:r>
              <a:rPr lang="en-US" baseline="0" dirty="0" smtClean="0"/>
              <a:t> are written down on paper, online, or spread  through apps like Instagram or Snapchat. </a:t>
            </a:r>
          </a:p>
          <a:p>
            <a:endParaRPr lang="en-US" baseline="0" dirty="0" smtClean="0"/>
          </a:p>
          <a:p>
            <a:r>
              <a:rPr lang="en-US" baseline="0" dirty="0" smtClean="0"/>
              <a:t>Pictures, videos and messages that are put online can go viral quickly and spread around the school. This can create a hostile environment where people don’t feel safe coming to school. </a:t>
            </a:r>
          </a:p>
          <a:p>
            <a:endParaRPr lang="en-US" baseline="0" dirty="0" smtClean="0"/>
          </a:p>
          <a:p>
            <a:r>
              <a:rPr lang="en-US" baseline="0" dirty="0" smtClean="0"/>
              <a:t>If this happens to you or someone you know, tell an adult. </a:t>
            </a:r>
            <a:endParaRPr lang="en-US" dirty="0" smtClean="0"/>
          </a:p>
          <a:p>
            <a:endParaRPr lang="en-US" dirty="0" smtClean="0"/>
          </a:p>
          <a:p>
            <a:r>
              <a:rPr lang="en-US" dirty="0" smtClean="0"/>
              <a:t>If someone you don’t know is trying to talk to you online, tell an adult. </a:t>
            </a:r>
            <a:endParaRPr lang="en-US" dirty="0"/>
          </a:p>
        </p:txBody>
      </p:sp>
      <p:sp>
        <p:nvSpPr>
          <p:cNvPr id="4" name="Slide Number Placeholder 3"/>
          <p:cNvSpPr>
            <a:spLocks noGrp="1"/>
          </p:cNvSpPr>
          <p:nvPr>
            <p:ph type="sldNum" sz="quarter" idx="10"/>
          </p:nvPr>
        </p:nvSpPr>
        <p:spPr/>
        <p:txBody>
          <a:bodyPr/>
          <a:lstStyle/>
          <a:p>
            <a:fld id="{B990A86F-4077-45CC-9DB4-7F5D43FE7DA5}" type="slidenum">
              <a:rPr lang="en-US" smtClean="0"/>
              <a:t>10</a:t>
            </a:fld>
            <a:endParaRPr lang="en-US" dirty="0"/>
          </a:p>
        </p:txBody>
      </p:sp>
    </p:spTree>
    <p:extLst>
      <p:ext uri="{BB962C8B-B14F-4D97-AF65-F5344CB8AC3E}">
        <p14:creationId xmlns:p14="http://schemas.microsoft.com/office/powerpoint/2010/main" val="282743792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Another</a:t>
            </a:r>
            <a:r>
              <a:rPr lang="en-US" baseline="0" dirty="0" smtClean="0"/>
              <a:t> type of harassment or bullying is called non-verbal harassment. In terms of sexual harassment, this might include staring, checking someone out, or using inappropriate sexual gestures.</a:t>
            </a:r>
            <a:endParaRPr lang="en-US" dirty="0"/>
          </a:p>
        </p:txBody>
      </p:sp>
      <p:sp>
        <p:nvSpPr>
          <p:cNvPr id="4" name="Slide Number Placeholder 3"/>
          <p:cNvSpPr>
            <a:spLocks noGrp="1"/>
          </p:cNvSpPr>
          <p:nvPr>
            <p:ph type="sldNum" sz="quarter" idx="10"/>
          </p:nvPr>
        </p:nvSpPr>
        <p:spPr/>
        <p:txBody>
          <a:bodyPr/>
          <a:lstStyle/>
          <a:p>
            <a:fld id="{B990A86F-4077-45CC-9DB4-7F5D43FE7DA5}" type="slidenum">
              <a:rPr lang="en-US" smtClean="0"/>
              <a:t>11</a:t>
            </a:fld>
            <a:endParaRPr lang="en-US" dirty="0"/>
          </a:p>
        </p:txBody>
      </p:sp>
    </p:spTree>
    <p:extLst>
      <p:ext uri="{BB962C8B-B14F-4D97-AF65-F5344CB8AC3E}">
        <p14:creationId xmlns:p14="http://schemas.microsoft.com/office/powerpoint/2010/main" val="334808416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Physical harassment or bullying is using one’s body and physical acts to</a:t>
            </a:r>
            <a:r>
              <a:rPr lang="en-US" baseline="0" dirty="0" smtClean="0"/>
              <a:t> exert power over peers. Punching, kicking, hazing, and other unwanted physical attacks are all types of physical harassment and bullying. </a:t>
            </a:r>
          </a:p>
        </p:txBody>
      </p:sp>
      <p:sp>
        <p:nvSpPr>
          <p:cNvPr id="4" name="Slide Number Placeholder 3"/>
          <p:cNvSpPr>
            <a:spLocks noGrp="1"/>
          </p:cNvSpPr>
          <p:nvPr>
            <p:ph type="sldNum" sz="quarter" idx="10"/>
          </p:nvPr>
        </p:nvSpPr>
        <p:spPr/>
        <p:txBody>
          <a:bodyPr/>
          <a:lstStyle/>
          <a:p>
            <a:fld id="{B990A86F-4077-45CC-9DB4-7F5D43FE7DA5}" type="slidenum">
              <a:rPr lang="en-US" smtClean="0"/>
              <a:t>12</a:t>
            </a:fld>
            <a:endParaRPr lang="en-US" dirty="0"/>
          </a:p>
        </p:txBody>
      </p:sp>
    </p:spTree>
    <p:extLst>
      <p:ext uri="{BB962C8B-B14F-4D97-AF65-F5344CB8AC3E}">
        <p14:creationId xmlns:p14="http://schemas.microsoft.com/office/powerpoint/2010/main" val="410733274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Title IX also protects us from sexual harassment and sexual violence and assault.</a:t>
            </a:r>
          </a:p>
          <a:p>
            <a:endParaRPr lang="en-US" baseline="0" dirty="0" smtClean="0"/>
          </a:p>
          <a:p>
            <a:r>
              <a:rPr lang="en-US" baseline="0" dirty="0" smtClean="0"/>
              <a:t>Sexual assault occurs when there is sexual contact without the other person’s consent. Consent means that the other person has told you that it is okay to touch them. </a:t>
            </a:r>
          </a:p>
          <a:p>
            <a:endParaRPr lang="en-US" baseline="0" dirty="0" smtClean="0"/>
          </a:p>
          <a:p>
            <a:r>
              <a:rPr lang="en-US" baseline="0" dirty="0" smtClean="0"/>
              <a:t>Sexual assault can include any nonconsensual physical contact with the private parts of the other person’s body. Those are the parts of the body that are covered by a swimming suit.</a:t>
            </a:r>
          </a:p>
          <a:p>
            <a:endParaRPr lang="en-US" baseline="0" dirty="0" smtClean="0"/>
          </a:p>
          <a:p>
            <a:r>
              <a:rPr lang="en-US" baseline="0" dirty="0" smtClean="0"/>
              <a:t>Sexual assault can include contact with these private areas up to, and including, sexual intercourse. </a:t>
            </a:r>
          </a:p>
          <a:p>
            <a:endParaRPr lang="en-US" baseline="0" dirty="0" smtClean="0"/>
          </a:p>
          <a:p>
            <a:r>
              <a:rPr lang="en-US" baseline="0" dirty="0" smtClean="0"/>
              <a:t>Even in the context of dating, consent must be given by both parties. If an individual is coerced, not freely able to agree, or unable to give consent, the act becomes sexual assault. Sexual assault is a crime, and if an individual is found guilty of sexual assault it may be considered a felony and include jail time. </a:t>
            </a:r>
          </a:p>
          <a:p>
            <a:endParaRPr lang="en-US" baseline="0" dirty="0" smtClean="0"/>
          </a:p>
          <a:p>
            <a:r>
              <a:rPr lang="en-US" baseline="0" dirty="0" smtClean="0"/>
              <a:t>It does not matter whether or not you are sexually attracted to the other person. If you touch another person in their private areas without their consent, that is sexual assault. </a:t>
            </a:r>
          </a:p>
          <a:p>
            <a:endParaRPr lang="en-US" dirty="0"/>
          </a:p>
        </p:txBody>
      </p:sp>
      <p:sp>
        <p:nvSpPr>
          <p:cNvPr id="4" name="Slide Number Placeholder 3"/>
          <p:cNvSpPr>
            <a:spLocks noGrp="1"/>
          </p:cNvSpPr>
          <p:nvPr>
            <p:ph type="sldNum" sz="quarter" idx="10"/>
          </p:nvPr>
        </p:nvSpPr>
        <p:spPr/>
        <p:txBody>
          <a:bodyPr/>
          <a:lstStyle/>
          <a:p>
            <a:fld id="{B990A86F-4077-45CC-9DB4-7F5D43FE7DA5}" type="slidenum">
              <a:rPr lang="en-US" smtClean="0"/>
              <a:t>13</a:t>
            </a:fld>
            <a:endParaRPr lang="en-US" dirty="0"/>
          </a:p>
        </p:txBody>
      </p:sp>
    </p:spTree>
    <p:extLst>
      <p:ext uri="{BB962C8B-B14F-4D97-AF65-F5344CB8AC3E}">
        <p14:creationId xmlns:p14="http://schemas.microsoft.com/office/powerpoint/2010/main" val="340486636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Remember,</a:t>
            </a:r>
            <a:r>
              <a:rPr lang="en-US" baseline="0" dirty="0" smtClean="0"/>
              <a:t> sexual harassment is NOT flirting. If sexual conduct or remarks of a sexual nature make you feel uncomfortable or is unwanted, the conduct or comments are not acceptable and may violate Title IX.</a:t>
            </a:r>
          </a:p>
          <a:p>
            <a:endParaRPr lang="en-US" baseline="0" dirty="0" smtClean="0"/>
          </a:p>
          <a:p>
            <a:r>
              <a:rPr lang="en-US" baseline="0" dirty="0" smtClean="0"/>
              <a:t>Sexual harassment can happen to anyone by anyone regardless of gender or age. </a:t>
            </a:r>
          </a:p>
          <a:p>
            <a:endParaRPr lang="en-US" baseline="0" dirty="0" smtClean="0"/>
          </a:p>
          <a:p>
            <a:r>
              <a:rPr lang="en-US" baseline="0" dirty="0" smtClean="0"/>
              <a:t>There are three rules to remember if you feel uncomfortable or unsafe:</a:t>
            </a:r>
          </a:p>
          <a:p>
            <a:r>
              <a:rPr lang="en-US" baseline="0" dirty="0" smtClean="0"/>
              <a:t>-say no</a:t>
            </a:r>
          </a:p>
          <a:p>
            <a:r>
              <a:rPr lang="en-US" baseline="0" dirty="0" smtClean="0"/>
              <a:t>-get away</a:t>
            </a:r>
          </a:p>
          <a:p>
            <a:r>
              <a:rPr lang="en-US" baseline="0" dirty="0" smtClean="0"/>
              <a:t>-and tell someone</a:t>
            </a:r>
            <a:endParaRPr lang="en-US" dirty="0"/>
          </a:p>
        </p:txBody>
      </p:sp>
      <p:sp>
        <p:nvSpPr>
          <p:cNvPr id="4" name="Slide Number Placeholder 3"/>
          <p:cNvSpPr>
            <a:spLocks noGrp="1"/>
          </p:cNvSpPr>
          <p:nvPr>
            <p:ph type="sldNum" sz="quarter" idx="10"/>
          </p:nvPr>
        </p:nvSpPr>
        <p:spPr/>
        <p:txBody>
          <a:bodyPr/>
          <a:lstStyle/>
          <a:p>
            <a:fld id="{B990A86F-4077-45CC-9DB4-7F5D43FE7DA5}" type="slidenum">
              <a:rPr lang="en-US" smtClean="0"/>
              <a:t>14</a:t>
            </a:fld>
            <a:endParaRPr lang="en-US" dirty="0"/>
          </a:p>
        </p:txBody>
      </p:sp>
    </p:spTree>
    <p:extLst>
      <p:ext uri="{BB962C8B-B14F-4D97-AF65-F5344CB8AC3E}">
        <p14:creationId xmlns:p14="http://schemas.microsoft.com/office/powerpoint/2010/main" val="48027227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Think about who you might talk to if you feel unsafe or uncomfortable. </a:t>
            </a:r>
          </a:p>
          <a:p>
            <a:endParaRPr lang="en-US" baseline="0" dirty="0" smtClean="0"/>
          </a:p>
          <a:p>
            <a:r>
              <a:rPr lang="en-US" baseline="0" dirty="0" smtClean="0"/>
              <a:t>This person could be your teacher, a parent, counselor, principal, custodian, classroom aide, cafeteria staff, or any other adult at the school. </a:t>
            </a:r>
          </a:p>
        </p:txBody>
      </p:sp>
      <p:sp>
        <p:nvSpPr>
          <p:cNvPr id="4" name="Slide Number Placeholder 3"/>
          <p:cNvSpPr>
            <a:spLocks noGrp="1"/>
          </p:cNvSpPr>
          <p:nvPr>
            <p:ph type="sldNum" sz="quarter" idx="10"/>
          </p:nvPr>
        </p:nvSpPr>
        <p:spPr/>
        <p:txBody>
          <a:bodyPr/>
          <a:lstStyle/>
          <a:p>
            <a:fld id="{B990A86F-4077-45CC-9DB4-7F5D43FE7DA5}" type="slidenum">
              <a:rPr lang="en-US" smtClean="0"/>
              <a:t>15</a:t>
            </a:fld>
            <a:endParaRPr lang="en-US" dirty="0"/>
          </a:p>
        </p:txBody>
      </p:sp>
    </p:spTree>
    <p:extLst>
      <p:ext uri="{BB962C8B-B14F-4D97-AF65-F5344CB8AC3E}">
        <p14:creationId xmlns:p14="http://schemas.microsoft.com/office/powerpoint/2010/main" val="218023652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YES </a:t>
            </a:r>
          </a:p>
          <a:p>
            <a:endParaRPr lang="en-US" dirty="0" smtClean="0"/>
          </a:p>
          <a:p>
            <a:pPr marL="0" marR="0" lvl="0" indent="0" algn="l" defTabSz="914400" rtl="0" eaLnBrk="1" fontAlgn="auto" latinLnBrk="0" hangingPunct="1">
              <a:lnSpc>
                <a:spcPct val="100000"/>
              </a:lnSpc>
              <a:spcBef>
                <a:spcPts val="816"/>
              </a:spcBef>
              <a:spcAft>
                <a:spcPts val="0"/>
              </a:spcAft>
              <a:buClr>
                <a:srgbClr val="455E74"/>
              </a:buClr>
              <a:buSzTx/>
              <a:buFont typeface="Arial" panose="020B0604020202020204" pitchFamily="34" charset="0"/>
              <a:buNone/>
              <a:tabLst/>
              <a:defRPr/>
            </a:pPr>
            <a:r>
              <a:rPr kumimoji="0" lang="en-US" sz="2800" b="0" i="0" u="none" strike="noStrike" kern="1200" cap="none" spc="0" normalizeH="0" baseline="0" noProof="0" dirty="0" smtClean="0">
                <a:ln>
                  <a:noFill/>
                </a:ln>
                <a:solidFill>
                  <a:prstClr val="black"/>
                </a:solidFill>
                <a:effectLst/>
                <a:uLnTx/>
                <a:uFillTx/>
                <a:latin typeface="Arial"/>
                <a:ea typeface="+mn-ea"/>
                <a:cs typeface="+mn-cs"/>
              </a:rPr>
              <a:t>School districts have an independent obligation to timely investigate a student’s Title IX claim. </a:t>
            </a:r>
          </a:p>
          <a:p>
            <a:pPr marL="0" marR="0" lvl="0" indent="0" algn="l" defTabSz="914400" rtl="0" eaLnBrk="1" fontAlgn="auto" latinLnBrk="0" hangingPunct="1">
              <a:lnSpc>
                <a:spcPct val="100000"/>
              </a:lnSpc>
              <a:spcBef>
                <a:spcPts val="816"/>
              </a:spcBef>
              <a:spcAft>
                <a:spcPts val="0"/>
              </a:spcAft>
              <a:buClr>
                <a:srgbClr val="455E74"/>
              </a:buClr>
              <a:buSzTx/>
              <a:buFont typeface="Arial" panose="020B0604020202020204" pitchFamily="34" charset="0"/>
              <a:buNone/>
              <a:tabLst/>
              <a:defRPr/>
            </a:pPr>
            <a:endParaRPr kumimoji="0" lang="en-US" sz="2800" b="0" i="0" u="none" strike="noStrike" kern="1200" cap="none" spc="0" normalizeH="0" baseline="0" noProof="0" dirty="0" smtClean="0">
              <a:ln>
                <a:noFill/>
              </a:ln>
              <a:solidFill>
                <a:prstClr val="black"/>
              </a:solidFill>
              <a:effectLst/>
              <a:uLnTx/>
              <a:uFillTx/>
              <a:latin typeface="Arial"/>
              <a:ea typeface="+mn-ea"/>
              <a:cs typeface="+mn-cs"/>
            </a:endParaRPr>
          </a:p>
          <a:p>
            <a:pPr marL="0" marR="0" lvl="0" indent="0" algn="l" defTabSz="914400" rtl="0" eaLnBrk="1" fontAlgn="auto" latinLnBrk="0" hangingPunct="1">
              <a:lnSpc>
                <a:spcPct val="100000"/>
              </a:lnSpc>
              <a:spcBef>
                <a:spcPts val="816"/>
              </a:spcBef>
              <a:spcAft>
                <a:spcPts val="0"/>
              </a:spcAft>
              <a:buClr>
                <a:srgbClr val="455E74"/>
              </a:buClr>
              <a:buSzTx/>
              <a:buFont typeface="Arial" panose="020B0604020202020204" pitchFamily="34" charset="0"/>
              <a:buNone/>
              <a:tabLst/>
              <a:defRPr/>
            </a:pPr>
            <a:r>
              <a:rPr kumimoji="0" lang="en-US" sz="2800" b="0" i="0" u="none" strike="noStrike" kern="1200" cap="none" spc="0" normalizeH="0" baseline="0" noProof="0" dirty="0" smtClean="0">
                <a:ln>
                  <a:noFill/>
                </a:ln>
                <a:solidFill>
                  <a:prstClr val="black"/>
                </a:solidFill>
                <a:effectLst/>
                <a:uLnTx/>
                <a:uFillTx/>
                <a:latin typeface="Arial"/>
                <a:ea typeface="+mn-ea"/>
                <a:cs typeface="+mn-cs"/>
              </a:rPr>
              <a:t>The police department may ask the school not to interview students until officers can interview them as possible witnesses in the criminal case. The school can agree to a brief delay, but the school must then promptly complete its own investigation. </a:t>
            </a:r>
          </a:p>
          <a:p>
            <a:endParaRPr lang="en-US" dirty="0"/>
          </a:p>
        </p:txBody>
      </p:sp>
      <p:sp>
        <p:nvSpPr>
          <p:cNvPr id="4" name="Slide Number Placeholder 3"/>
          <p:cNvSpPr>
            <a:spLocks noGrp="1"/>
          </p:cNvSpPr>
          <p:nvPr>
            <p:ph type="sldNum" sz="quarter" idx="10"/>
          </p:nvPr>
        </p:nvSpPr>
        <p:spPr/>
        <p:txBody>
          <a:bodyPr/>
          <a:lstStyle/>
          <a:p>
            <a:fld id="{B990A86F-4077-45CC-9DB4-7F5D43FE7DA5}" type="slidenum">
              <a:rPr lang="en-US" smtClean="0"/>
              <a:t>16</a:t>
            </a:fld>
            <a:endParaRPr lang="en-US" dirty="0"/>
          </a:p>
        </p:txBody>
      </p:sp>
    </p:spTree>
    <p:extLst>
      <p:ext uri="{BB962C8B-B14F-4D97-AF65-F5344CB8AC3E}">
        <p14:creationId xmlns:p14="http://schemas.microsoft.com/office/powerpoint/2010/main" val="195476031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It is</a:t>
            </a:r>
            <a:r>
              <a:rPr lang="en-US" baseline="0" dirty="0" smtClean="0"/>
              <a:t> </a:t>
            </a:r>
            <a:r>
              <a:rPr lang="en-US" dirty="0" smtClean="0"/>
              <a:t>okay if you have</a:t>
            </a:r>
            <a:r>
              <a:rPr lang="en-US" baseline="0" dirty="0" smtClean="0"/>
              <a:t> questions about </a:t>
            </a:r>
            <a:r>
              <a:rPr lang="en-US" dirty="0" smtClean="0"/>
              <a:t>Title IX</a:t>
            </a:r>
            <a:r>
              <a:rPr lang="en-US" baseline="0" dirty="0" smtClean="0"/>
              <a:t> and what we talked about today. </a:t>
            </a:r>
          </a:p>
          <a:p>
            <a:endParaRPr lang="en-US" baseline="0" dirty="0" smtClean="0"/>
          </a:p>
          <a:p>
            <a:r>
              <a:rPr lang="en-US" baseline="0" dirty="0" smtClean="0"/>
              <a:t>If you have questions, you can talk to your teacher or another adult at your school. </a:t>
            </a:r>
          </a:p>
          <a:p>
            <a:endParaRPr lang="en-US" baseline="0" dirty="0" smtClean="0"/>
          </a:p>
          <a:p>
            <a:r>
              <a:rPr lang="en-US" baseline="0" dirty="0" smtClean="0"/>
              <a:t>We will also give you a handout with some tips to help you remember the key points of Title IX. </a:t>
            </a:r>
          </a:p>
          <a:p>
            <a:endParaRPr lang="en-US" baseline="0" dirty="0" smtClean="0"/>
          </a:p>
          <a:p>
            <a:r>
              <a:rPr lang="en-US" baseline="0" dirty="0" smtClean="0"/>
              <a:t>The adults in your home may want to call us and ask questions, too. </a:t>
            </a:r>
          </a:p>
          <a:p>
            <a:endParaRPr lang="en-US" baseline="0" dirty="0" smtClean="0"/>
          </a:p>
          <a:p>
            <a:r>
              <a:rPr lang="en-US" baseline="0" dirty="0" smtClean="0"/>
              <a:t>Remember if you ever feel unsafe or uncomfortable you should say no, get away and tell an adult. </a:t>
            </a:r>
          </a:p>
          <a:p>
            <a:endParaRPr lang="en-US" dirty="0"/>
          </a:p>
        </p:txBody>
      </p:sp>
      <p:sp>
        <p:nvSpPr>
          <p:cNvPr id="4" name="Slide Number Placeholder 3"/>
          <p:cNvSpPr>
            <a:spLocks noGrp="1"/>
          </p:cNvSpPr>
          <p:nvPr>
            <p:ph type="sldNum" sz="quarter" idx="10"/>
          </p:nvPr>
        </p:nvSpPr>
        <p:spPr/>
        <p:txBody>
          <a:bodyPr/>
          <a:lstStyle/>
          <a:p>
            <a:fld id="{B990A86F-4077-45CC-9DB4-7F5D43FE7DA5}" type="slidenum">
              <a:rPr lang="en-US" smtClean="0"/>
              <a:t>17</a:t>
            </a:fld>
            <a:endParaRPr lang="en-US" dirty="0"/>
          </a:p>
        </p:txBody>
      </p:sp>
    </p:spTree>
    <p:extLst>
      <p:ext uri="{BB962C8B-B14F-4D97-AF65-F5344CB8AC3E}">
        <p14:creationId xmlns:p14="http://schemas.microsoft.com/office/powerpoint/2010/main" val="170983980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Today</a:t>
            </a:r>
            <a:r>
              <a:rPr lang="en-US" baseline="0" dirty="0" smtClean="0"/>
              <a:t> </a:t>
            </a:r>
            <a:r>
              <a:rPr lang="en-US" dirty="0" smtClean="0"/>
              <a:t>we are going to talk about an important law</a:t>
            </a:r>
            <a:r>
              <a:rPr lang="en-US" baseline="0" dirty="0" smtClean="0"/>
              <a:t> called Title IX. </a:t>
            </a:r>
          </a:p>
          <a:p>
            <a:endParaRPr lang="en-US" baseline="0" dirty="0" smtClean="0"/>
          </a:p>
          <a:p>
            <a:r>
              <a:rPr lang="en-US" baseline="0" dirty="0" smtClean="0"/>
              <a:t>Title IX is the law that requires all students be treated fairly, regardless of their sex, gender identity and sexual orientation. The law aims to eliminate discrimination and bullying so that we all feel safe in school. </a:t>
            </a:r>
            <a:endParaRPr lang="en-US" dirty="0"/>
          </a:p>
        </p:txBody>
      </p:sp>
      <p:sp>
        <p:nvSpPr>
          <p:cNvPr id="4" name="Slide Number Placeholder 3"/>
          <p:cNvSpPr>
            <a:spLocks noGrp="1"/>
          </p:cNvSpPr>
          <p:nvPr>
            <p:ph type="sldNum" sz="quarter" idx="10"/>
          </p:nvPr>
        </p:nvSpPr>
        <p:spPr/>
        <p:txBody>
          <a:bodyPr/>
          <a:lstStyle/>
          <a:p>
            <a:fld id="{B990A86F-4077-45CC-9DB4-7F5D43FE7DA5}" type="slidenum">
              <a:rPr lang="en-US" smtClean="0"/>
              <a:t>2</a:t>
            </a:fld>
            <a:endParaRPr lang="en-US" dirty="0"/>
          </a:p>
        </p:txBody>
      </p:sp>
    </p:spTree>
    <p:extLst>
      <p:ext uri="{BB962C8B-B14F-4D97-AF65-F5344CB8AC3E}">
        <p14:creationId xmlns:p14="http://schemas.microsoft.com/office/powerpoint/2010/main" val="292326619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Title IX of the Education Amendments of 1972 was enacted to eliminate discrimination based upon sex and eliminate sexual harassment in schools that receive federal funds, including public school districts. </a:t>
            </a:r>
          </a:p>
          <a:p>
            <a:endParaRPr lang="en-US" baseline="0" dirty="0" smtClean="0"/>
          </a:p>
          <a:p>
            <a:r>
              <a:rPr lang="en-US" baseline="0" dirty="0" smtClean="0"/>
              <a:t>As a result of Title IX, schools undertake a broad range of efforts to ensure student safety by eliminating bullying, discrimination, and harassment based upon sex and also to eliminate sexual assault and sexual violence in public school activities and programs.</a:t>
            </a:r>
          </a:p>
          <a:p>
            <a:endParaRPr lang="en-US" baseline="0" dirty="0" smtClean="0"/>
          </a:p>
        </p:txBody>
      </p:sp>
      <p:sp>
        <p:nvSpPr>
          <p:cNvPr id="4" name="Slide Number Placeholder 3"/>
          <p:cNvSpPr>
            <a:spLocks noGrp="1"/>
          </p:cNvSpPr>
          <p:nvPr>
            <p:ph type="sldNum" sz="quarter" idx="10"/>
          </p:nvPr>
        </p:nvSpPr>
        <p:spPr/>
        <p:txBody>
          <a:bodyPr/>
          <a:lstStyle/>
          <a:p>
            <a:fld id="{B990A86F-4077-45CC-9DB4-7F5D43FE7DA5}" type="slidenum">
              <a:rPr lang="en-US" smtClean="0"/>
              <a:t>3</a:t>
            </a:fld>
            <a:endParaRPr lang="en-US" dirty="0"/>
          </a:p>
        </p:txBody>
      </p:sp>
    </p:spTree>
    <p:extLst>
      <p:ext uri="{BB962C8B-B14F-4D97-AF65-F5344CB8AC3E}">
        <p14:creationId xmlns:p14="http://schemas.microsoft.com/office/powerpoint/2010/main" val="79715762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a:t>
            </a:r>
            <a:r>
              <a:rPr lang="en-US" baseline="0" dirty="0" smtClean="0"/>
              <a:t> Superintendent of the Anchorage School District is responsible for all the schools in the school district.</a:t>
            </a:r>
          </a:p>
          <a:p>
            <a:endParaRPr lang="en-US" baseline="0" dirty="0" smtClean="0"/>
          </a:p>
          <a:p>
            <a:r>
              <a:rPr lang="en-US" baseline="0" dirty="0" smtClean="0"/>
              <a:t>The Superintendent knows that for you to have a positive experience at school, you must feel safe. Title IX requirements ultimately support the goal to provide you a learning environment in which you feel safe while in school.</a:t>
            </a:r>
          </a:p>
          <a:p>
            <a:endParaRPr lang="en-US" baseline="0" dirty="0" smtClean="0"/>
          </a:p>
          <a:p>
            <a:pPr marL="0" indent="0" algn="ctr">
              <a:buNone/>
            </a:pPr>
            <a:r>
              <a:rPr lang="en-US" dirty="0" smtClean="0"/>
              <a:t>“The Anchorage School Board and Administration are committed to providing an open learning environment where students and employees feel safe, cared for, and that they belong.”</a:t>
            </a:r>
          </a:p>
          <a:p>
            <a:pPr marL="0" indent="0" algn="ctr">
              <a:buNone/>
            </a:pPr>
            <a:r>
              <a:rPr lang="en-US" dirty="0" smtClean="0"/>
              <a:t>-Dr. Bishop Superintendent </a:t>
            </a:r>
          </a:p>
        </p:txBody>
      </p:sp>
      <p:sp>
        <p:nvSpPr>
          <p:cNvPr id="4" name="Slide Number Placeholder 3"/>
          <p:cNvSpPr>
            <a:spLocks noGrp="1"/>
          </p:cNvSpPr>
          <p:nvPr>
            <p:ph type="sldNum" sz="quarter" idx="10"/>
          </p:nvPr>
        </p:nvSpPr>
        <p:spPr/>
        <p:txBody>
          <a:bodyPr/>
          <a:lstStyle/>
          <a:p>
            <a:fld id="{B990A86F-4077-45CC-9DB4-7F5D43FE7DA5}" type="slidenum">
              <a:rPr lang="en-US" smtClean="0"/>
              <a:t>4</a:t>
            </a:fld>
            <a:endParaRPr lang="en-US" dirty="0"/>
          </a:p>
        </p:txBody>
      </p:sp>
    </p:spTree>
    <p:extLst>
      <p:ext uri="{BB962C8B-B14F-4D97-AF65-F5344CB8AC3E}">
        <p14:creationId xmlns:p14="http://schemas.microsoft.com/office/powerpoint/2010/main" val="292897628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a:t>
            </a:r>
            <a:r>
              <a:rPr lang="en-US" baseline="0" dirty="0" smtClean="0"/>
              <a:t> Superintendent of the Anchorage School District is responsible for all the schools in the school district.</a:t>
            </a:r>
          </a:p>
          <a:p>
            <a:endParaRPr lang="en-US" baseline="0" dirty="0" smtClean="0"/>
          </a:p>
          <a:p>
            <a:r>
              <a:rPr lang="en-US" baseline="0" dirty="0" smtClean="0"/>
              <a:t>The Superintendent knows that for you to have a positive experience at school, you must feel safe. Title IX requirements ultimately support the goal to provide you a learning environment in which you feel safe while in school.</a:t>
            </a:r>
          </a:p>
          <a:p>
            <a:endParaRPr lang="en-US" baseline="0" dirty="0" smtClean="0"/>
          </a:p>
          <a:p>
            <a:pPr marL="0" indent="0" algn="ctr">
              <a:buNone/>
            </a:pPr>
            <a:r>
              <a:rPr lang="en-US" dirty="0" smtClean="0"/>
              <a:t>“The Anchorage School Board and Administration are committed to providing an open learning environment where students and employees feel safe, cared for, and that they belong.”</a:t>
            </a:r>
          </a:p>
          <a:p>
            <a:pPr marL="0" indent="0" algn="ctr">
              <a:buNone/>
            </a:pPr>
            <a:r>
              <a:rPr lang="en-US" dirty="0" smtClean="0"/>
              <a:t>-Dr. Bishop Superintendent </a:t>
            </a:r>
          </a:p>
        </p:txBody>
      </p:sp>
      <p:sp>
        <p:nvSpPr>
          <p:cNvPr id="4" name="Slide Number Placeholder 3"/>
          <p:cNvSpPr>
            <a:spLocks noGrp="1"/>
          </p:cNvSpPr>
          <p:nvPr>
            <p:ph type="sldNum" sz="quarter" idx="10"/>
          </p:nvPr>
        </p:nvSpPr>
        <p:spPr/>
        <p:txBody>
          <a:bodyPr/>
          <a:lstStyle/>
          <a:p>
            <a:fld id="{B990A86F-4077-45CC-9DB4-7F5D43FE7DA5}" type="slidenum">
              <a:rPr lang="en-US" smtClean="0"/>
              <a:t>5</a:t>
            </a:fld>
            <a:endParaRPr lang="en-US" dirty="0"/>
          </a:p>
        </p:txBody>
      </p:sp>
    </p:spTree>
    <p:extLst>
      <p:ext uri="{BB962C8B-B14F-4D97-AF65-F5344CB8AC3E}">
        <p14:creationId xmlns:p14="http://schemas.microsoft.com/office/powerpoint/2010/main" val="40906657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Discrimination occurs when people are bullied, harassed or treated unfairly because of a characteristic such as sex, race, national</a:t>
            </a:r>
            <a:r>
              <a:rPr lang="en-US" baseline="0" dirty="0" smtClean="0"/>
              <a:t> origin, </a:t>
            </a:r>
            <a:r>
              <a:rPr lang="en-US" dirty="0" smtClean="0"/>
              <a:t>or disability. </a:t>
            </a:r>
          </a:p>
          <a:p>
            <a:endParaRPr lang="en-US" dirty="0" smtClean="0"/>
          </a:p>
        </p:txBody>
      </p:sp>
      <p:sp>
        <p:nvSpPr>
          <p:cNvPr id="4" name="Slide Number Placeholder 3"/>
          <p:cNvSpPr>
            <a:spLocks noGrp="1"/>
          </p:cNvSpPr>
          <p:nvPr>
            <p:ph type="sldNum" sz="quarter" idx="10"/>
          </p:nvPr>
        </p:nvSpPr>
        <p:spPr/>
        <p:txBody>
          <a:bodyPr/>
          <a:lstStyle/>
          <a:p>
            <a:fld id="{B990A86F-4077-45CC-9DB4-7F5D43FE7DA5}" type="slidenum">
              <a:rPr lang="en-US" smtClean="0"/>
              <a:t>6</a:t>
            </a:fld>
            <a:endParaRPr lang="en-US" dirty="0"/>
          </a:p>
        </p:txBody>
      </p:sp>
    </p:spTree>
    <p:extLst>
      <p:ext uri="{BB962C8B-B14F-4D97-AF65-F5344CB8AC3E}">
        <p14:creationId xmlns:p14="http://schemas.microsoft.com/office/powerpoint/2010/main" val="175732695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Title IX specifically prohibits</a:t>
            </a:r>
            <a:r>
              <a:rPr lang="en-US" baseline="0" dirty="0" smtClean="0"/>
              <a:t> </a:t>
            </a:r>
            <a:r>
              <a:rPr lang="en-US" dirty="0" smtClean="0"/>
              <a:t>sex-based</a:t>
            </a:r>
            <a:r>
              <a:rPr lang="en-US" baseline="0" dirty="0" smtClean="0"/>
              <a:t> </a:t>
            </a:r>
            <a:r>
              <a:rPr lang="en-US" dirty="0" smtClean="0"/>
              <a:t>discrimination and</a:t>
            </a:r>
            <a:r>
              <a:rPr lang="en-US" baseline="0" dirty="0" smtClean="0"/>
              <a:t> sexual harassment in school programs and activities</a:t>
            </a:r>
            <a:r>
              <a:rPr lang="en-US" dirty="0" smtClean="0"/>
              <a:t>. This is when</a:t>
            </a:r>
            <a:r>
              <a:rPr lang="en-US" baseline="0" dirty="0" smtClean="0"/>
              <a:t> someone bullies, harasses or discriminates against someone else because that person is a male or a female, or because the person is not acting the way the harasser or bully thinks a male or female person should act. </a:t>
            </a:r>
          </a:p>
          <a:p>
            <a:endParaRPr lang="en-US" baseline="0" dirty="0" smtClean="0"/>
          </a:p>
          <a:p>
            <a:r>
              <a:rPr lang="en-US" baseline="0" dirty="0" smtClean="0"/>
              <a:t>Title IX also protects us from being discriminated against for our gender or sexual identity, such as when we identify as lesbian, gay, bisexual, transgender, straight, or by some other gender or sexual identity. </a:t>
            </a:r>
            <a:endParaRPr lang="en-US" dirty="0" smtClean="0"/>
          </a:p>
          <a:p>
            <a:endParaRPr lang="en-US" dirty="0" smtClean="0"/>
          </a:p>
          <a:p>
            <a:r>
              <a:rPr lang="en-US" dirty="0" smtClean="0"/>
              <a:t>It</a:t>
            </a:r>
            <a:r>
              <a:rPr lang="en-US" baseline="0" dirty="0" smtClean="0"/>
              <a:t> is unlawful to discriminate against, bully, or harass someone because of their sexual identity, their gender identity, or because of perceived gender nonconformity. </a:t>
            </a:r>
            <a:endParaRPr lang="en-US" dirty="0" smtClean="0"/>
          </a:p>
        </p:txBody>
      </p:sp>
      <p:sp>
        <p:nvSpPr>
          <p:cNvPr id="4" name="Slide Number Placeholder 3"/>
          <p:cNvSpPr>
            <a:spLocks noGrp="1"/>
          </p:cNvSpPr>
          <p:nvPr>
            <p:ph type="sldNum" sz="quarter" idx="10"/>
          </p:nvPr>
        </p:nvSpPr>
        <p:spPr/>
        <p:txBody>
          <a:bodyPr/>
          <a:lstStyle/>
          <a:p>
            <a:fld id="{B990A86F-4077-45CC-9DB4-7F5D43FE7DA5}" type="slidenum">
              <a:rPr lang="en-US" smtClean="0"/>
              <a:t>7</a:t>
            </a:fld>
            <a:endParaRPr lang="en-US" dirty="0"/>
          </a:p>
        </p:txBody>
      </p:sp>
    </p:spTree>
    <p:extLst>
      <p:ext uri="{BB962C8B-B14F-4D97-AF65-F5344CB8AC3E}">
        <p14:creationId xmlns:p14="http://schemas.microsoft.com/office/powerpoint/2010/main" val="375355278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Title IX also prohibits sex-based</a:t>
            </a:r>
            <a:r>
              <a:rPr lang="en-US" baseline="0" dirty="0" smtClean="0"/>
              <a:t> harassment or </a:t>
            </a:r>
            <a:r>
              <a:rPr lang="en-US" dirty="0" smtClean="0"/>
              <a:t>bullying. There are four kinds</a:t>
            </a:r>
            <a:r>
              <a:rPr lang="en-US" baseline="0" dirty="0" smtClean="0"/>
              <a:t> </a:t>
            </a:r>
            <a:r>
              <a:rPr lang="en-US" dirty="0" smtClean="0"/>
              <a:t>of harassment and bullying we will discuss today:</a:t>
            </a:r>
            <a:r>
              <a:rPr lang="en-US" baseline="0" dirty="0" smtClean="0"/>
              <a:t> verbal, written, non-verbal, and physical. </a:t>
            </a:r>
          </a:p>
        </p:txBody>
      </p:sp>
      <p:sp>
        <p:nvSpPr>
          <p:cNvPr id="4" name="Slide Number Placeholder 3"/>
          <p:cNvSpPr>
            <a:spLocks noGrp="1"/>
          </p:cNvSpPr>
          <p:nvPr>
            <p:ph type="sldNum" sz="quarter" idx="10"/>
          </p:nvPr>
        </p:nvSpPr>
        <p:spPr/>
        <p:txBody>
          <a:bodyPr/>
          <a:lstStyle/>
          <a:p>
            <a:fld id="{B990A86F-4077-45CC-9DB4-7F5D43FE7DA5}" type="slidenum">
              <a:rPr lang="en-US" smtClean="0"/>
              <a:t>8</a:t>
            </a:fld>
            <a:endParaRPr lang="en-US" dirty="0"/>
          </a:p>
        </p:txBody>
      </p:sp>
    </p:spTree>
    <p:extLst>
      <p:ext uri="{BB962C8B-B14F-4D97-AF65-F5344CB8AC3E}">
        <p14:creationId xmlns:p14="http://schemas.microsoft.com/office/powerpoint/2010/main" val="409345254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smtClean="0"/>
              <a:t>Verbal harassment or bullying happens when someone, or a group of people, repeatedly says something that is mean or hurtful.</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smtClean="0"/>
              <a:t>Verbal harassment can also be sexual harassment when the words used are sexual in nature and are part of a pattern of verbal conduct.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smtClean="0"/>
              <a:t>Examples of verbal sexual harassment might include sexual jokes, unwanted comments about your body, or unwanted comments about someone’s </a:t>
            </a:r>
            <a:r>
              <a:rPr lang="en-US" baseline="0" smtClean="0"/>
              <a:t>own sexual </a:t>
            </a:r>
            <a:r>
              <a:rPr lang="en-US" baseline="0" dirty="0" smtClean="0"/>
              <a:t>conduct.</a:t>
            </a:r>
          </a:p>
          <a:p>
            <a:endParaRPr lang="en-US" baseline="0" dirty="0" smtClean="0"/>
          </a:p>
        </p:txBody>
      </p:sp>
      <p:sp>
        <p:nvSpPr>
          <p:cNvPr id="4" name="Slide Number Placeholder 3"/>
          <p:cNvSpPr>
            <a:spLocks noGrp="1"/>
          </p:cNvSpPr>
          <p:nvPr>
            <p:ph type="sldNum" sz="quarter" idx="10"/>
          </p:nvPr>
        </p:nvSpPr>
        <p:spPr/>
        <p:txBody>
          <a:bodyPr/>
          <a:lstStyle/>
          <a:p>
            <a:fld id="{B990A86F-4077-45CC-9DB4-7F5D43FE7DA5}" type="slidenum">
              <a:rPr lang="en-US" smtClean="0"/>
              <a:t>9</a:t>
            </a:fld>
            <a:endParaRPr lang="en-US" dirty="0"/>
          </a:p>
        </p:txBody>
      </p:sp>
    </p:spTree>
    <p:extLst>
      <p:ext uri="{BB962C8B-B14F-4D97-AF65-F5344CB8AC3E}">
        <p14:creationId xmlns:p14="http://schemas.microsoft.com/office/powerpoint/2010/main" val="413380736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14" y="-28847"/>
            <a:ext cx="9219485" cy="6915695"/>
          </a:xfrm>
          <a:prstGeom prst="rect">
            <a:avLst/>
          </a:prstGeom>
        </p:spPr>
      </p:pic>
      <p:sp>
        <p:nvSpPr>
          <p:cNvPr id="2" name="Title 1"/>
          <p:cNvSpPr>
            <a:spLocks noGrp="1"/>
          </p:cNvSpPr>
          <p:nvPr>
            <p:ph type="ctrTitle"/>
          </p:nvPr>
        </p:nvSpPr>
        <p:spPr>
          <a:xfrm>
            <a:off x="4191000" y="1092201"/>
            <a:ext cx="4648200" cy="1470025"/>
          </a:xfrm>
        </p:spPr>
        <p:txBody>
          <a:bodyPr/>
          <a:lstStyle>
            <a:lvl1pPr algn="ctr">
              <a:defRPr b="1">
                <a:solidFill>
                  <a:schemeClr val="accent4"/>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4191000" y="2921000"/>
            <a:ext cx="4610100" cy="1752600"/>
          </a:xfrm>
        </p:spPr>
        <p:txBody>
          <a:bodyPr>
            <a:normAutofit/>
          </a:bodyPr>
          <a:lstStyle>
            <a:lvl1pPr marL="0" indent="0" algn="ctr">
              <a:buNone/>
              <a:defRPr sz="3000">
                <a:solidFill>
                  <a:schemeClr val="accent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Tree>
    <p:extLst>
      <p:ext uri="{BB962C8B-B14F-4D97-AF65-F5344CB8AC3E}">
        <p14:creationId xmlns:p14="http://schemas.microsoft.com/office/powerpoint/2010/main" val="805309987"/>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lvl3pPr>
              <a:defRPr/>
            </a:lvl3pPr>
            <a:lvl4pPr>
              <a:defRPr/>
            </a:lvl4pPr>
            <a:lvl5pPr marL="2171700" indent="-342900">
              <a:buFont typeface="Arial" panose="020B0604020202020204" pitchFamily="34" charset="0"/>
              <a:buChar char="•"/>
              <a:defRPr lang="en-US" dirty="0" smtClean="0"/>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Tree>
    <p:extLst>
      <p:ext uri="{BB962C8B-B14F-4D97-AF65-F5344CB8AC3E}">
        <p14:creationId xmlns:p14="http://schemas.microsoft.com/office/powerpoint/2010/main" val="463388425"/>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ompletely blank page">
    <p:spTree>
      <p:nvGrpSpPr>
        <p:cNvPr id="1" name=""/>
        <p:cNvGrpSpPr/>
        <p:nvPr/>
      </p:nvGrpSpPr>
      <p:grpSpPr>
        <a:xfrm>
          <a:off x="0" y="0"/>
          <a:ext cx="0" cy="0"/>
          <a:chOff x="0" y="0"/>
          <a:chExt cx="0" cy="0"/>
        </a:xfrm>
      </p:grpSpPr>
      <p:sp>
        <p:nvSpPr>
          <p:cNvPr id="3" name="Rectangle 2"/>
          <p:cNvSpPr/>
          <p:nvPr userDrawn="1"/>
        </p:nvSpPr>
        <p:spPr>
          <a:xfrm>
            <a:off x="0" y="-25400"/>
            <a:ext cx="9144000" cy="6883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763588806"/>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Small gradient">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2571" cy="6857999"/>
          </a:xfrm>
          <a:prstGeom prst="rect">
            <a:avLst/>
          </a:prstGeom>
        </p:spPr>
      </p:pic>
      <p:sp>
        <p:nvSpPr>
          <p:cNvPr id="2" name="Title 1"/>
          <p:cNvSpPr>
            <a:spLocks noGrp="1"/>
          </p:cNvSpPr>
          <p:nvPr>
            <p:ph type="title"/>
          </p:nvPr>
        </p:nvSpPr>
        <p:spPr>
          <a:xfrm>
            <a:off x="304800" y="274639"/>
            <a:ext cx="8534400" cy="1143000"/>
          </a:xfrm>
        </p:spPr>
        <p:txBody>
          <a:bodyPr/>
          <a:lstStyle/>
          <a:p>
            <a:r>
              <a:rPr lang="en-US" smtClean="0"/>
              <a:t>Click to edit Master title style</a:t>
            </a:r>
            <a:endParaRPr lang="en-US" dirty="0"/>
          </a:p>
        </p:txBody>
      </p:sp>
    </p:spTree>
    <p:extLst>
      <p:ext uri="{BB962C8B-B14F-4D97-AF65-F5344CB8AC3E}">
        <p14:creationId xmlns:p14="http://schemas.microsoft.com/office/powerpoint/2010/main" val="42896611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slideLayout" Target="../slideLayouts/slideLayout3.xml"/><Relationship Id="rId7" Type="http://schemas.openxmlformats.org/officeDocument/2006/relationships/image" Target="../media/image2.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905000" y="274639"/>
            <a:ext cx="6934200" cy="11430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905000" y="1600201"/>
            <a:ext cx="6934200" cy="4876800"/>
          </a:xfrm>
          <a:prstGeom prst="rect">
            <a:avLst/>
          </a:prstGeom>
        </p:spPr>
        <p:txBody>
          <a:bodyPr vert="horz" lIns="91440" tIns="45720" rIns="91440" bIns="45720" rtlCol="0">
            <a:no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pic>
        <p:nvPicPr>
          <p:cNvPr id="4" name="Picture 3" descr="4x3FunFacts-aqua.png"/>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0" y="0"/>
            <a:ext cx="1651992" cy="6858000"/>
          </a:xfrm>
          <a:prstGeom prst="rect">
            <a:avLst/>
          </a:prstGeom>
        </p:spPr>
      </p:pic>
    </p:spTree>
    <p:extLst>
      <p:ext uri="{BB962C8B-B14F-4D97-AF65-F5344CB8AC3E}">
        <p14:creationId xmlns:p14="http://schemas.microsoft.com/office/powerpoint/2010/main" val="335990102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9" r:id="rId3"/>
    <p:sldLayoutId id="2147483660" r:id="rId4"/>
  </p:sldLayoutIdLst>
  <p:timing>
    <p:tnLst>
      <p:par>
        <p:cTn id="1" dur="indefinite" restart="never" nodeType="tmRoot"/>
      </p:par>
    </p:tnLst>
  </p:timing>
  <p:txStyles>
    <p:titleStyle>
      <a:lvl1pPr algn="l" defTabSz="914400" rtl="0" eaLnBrk="1" latinLnBrk="0" hangingPunct="1">
        <a:spcBef>
          <a:spcPct val="0"/>
        </a:spcBef>
        <a:buNone/>
        <a:defRPr sz="4000" b="0" i="0" kern="1200">
          <a:solidFill>
            <a:schemeClr val="tx2"/>
          </a:solidFill>
          <a:latin typeface="+mj-lt"/>
          <a:ea typeface="+mj-ea"/>
          <a:cs typeface="+mj-cs"/>
        </a:defRPr>
      </a:lvl1pPr>
    </p:titleStyle>
    <p:bodyStyle>
      <a:lvl1pPr marL="342900" indent="-342900" algn="l" defTabSz="914400" rtl="0" eaLnBrk="1" latinLnBrk="0" hangingPunct="1">
        <a:lnSpc>
          <a:spcPct val="100000"/>
        </a:lnSpc>
        <a:spcBef>
          <a:spcPts val="816"/>
        </a:spcBef>
        <a:buClr>
          <a:schemeClr val="accent1"/>
        </a:buClr>
        <a:buFont typeface="Arial" panose="020B0604020202020204" pitchFamily="34" charset="0"/>
        <a:buChar char="•"/>
        <a:defRPr sz="3400" b="0" i="0" kern="1200">
          <a:solidFill>
            <a:schemeClr val="tx1"/>
          </a:solidFill>
          <a:latin typeface="+mn-lt"/>
          <a:ea typeface="+mn-ea"/>
          <a:cs typeface="+mn-cs"/>
        </a:defRPr>
      </a:lvl1pPr>
      <a:lvl2pPr marL="914400" indent="-347472" algn="l" defTabSz="914400" rtl="0" eaLnBrk="1" latinLnBrk="0" hangingPunct="1">
        <a:lnSpc>
          <a:spcPct val="100000"/>
        </a:lnSpc>
        <a:spcBef>
          <a:spcPts val="816"/>
        </a:spcBef>
        <a:buClr>
          <a:schemeClr val="accent1"/>
        </a:buClr>
        <a:buSzPct val="100000"/>
        <a:buFont typeface="Franklin Gothic Book" panose="020B0503020102020204" pitchFamily="34" charset="0"/>
        <a:buChar char="◦"/>
        <a:defRPr lang="en-US" sz="3200" b="0" i="0" kern="1200" dirty="0" smtClean="0">
          <a:solidFill>
            <a:schemeClr val="tx1"/>
          </a:solidFill>
          <a:latin typeface="+mn-lt"/>
          <a:ea typeface="+mn-ea"/>
          <a:cs typeface="+mn-cs"/>
        </a:defRPr>
      </a:lvl2pPr>
      <a:lvl3pPr marL="1371600" indent="-228600" algn="l" defTabSz="914400" rtl="0" eaLnBrk="1" latinLnBrk="0" hangingPunct="1">
        <a:lnSpc>
          <a:spcPct val="100000"/>
        </a:lnSpc>
        <a:spcBef>
          <a:spcPts val="816"/>
        </a:spcBef>
        <a:buClr>
          <a:schemeClr val="accent1"/>
        </a:buClr>
        <a:buSzPct val="55000"/>
        <a:buFontTx/>
        <a:buBlip>
          <a:blip r:embed="rId7"/>
        </a:buBlip>
        <a:defRPr sz="3000" b="0" i="0" kern="1200">
          <a:solidFill>
            <a:schemeClr val="tx1"/>
          </a:solidFill>
          <a:latin typeface="+mn-lt"/>
          <a:ea typeface="+mn-ea"/>
          <a:cs typeface="+mn-cs"/>
        </a:defRPr>
      </a:lvl3pPr>
      <a:lvl4pPr marL="1828800" indent="-274320" algn="l" defTabSz="914400" rtl="0" eaLnBrk="1" latinLnBrk="0" hangingPunct="1">
        <a:lnSpc>
          <a:spcPct val="100000"/>
        </a:lnSpc>
        <a:spcBef>
          <a:spcPts val="816"/>
        </a:spcBef>
        <a:buClr>
          <a:schemeClr val="accent1"/>
        </a:buClr>
        <a:buSzPct val="55000"/>
        <a:buFontTx/>
        <a:buBlip>
          <a:blip r:embed="rId8"/>
        </a:buBlip>
        <a:defRPr sz="2800" b="0" i="0" kern="1200" baseline="0">
          <a:solidFill>
            <a:schemeClr val="tx1"/>
          </a:solidFill>
          <a:latin typeface="+mn-lt"/>
          <a:ea typeface="+mn-ea"/>
          <a:cs typeface="+mn-cs"/>
        </a:defRPr>
      </a:lvl4pPr>
      <a:lvl5pPr marL="2176272" indent="-347472" algn="l" defTabSz="914400" rtl="0" eaLnBrk="1" latinLnBrk="0" hangingPunct="1">
        <a:lnSpc>
          <a:spcPct val="100000"/>
        </a:lnSpc>
        <a:spcBef>
          <a:spcPts val="816"/>
        </a:spcBef>
        <a:buClr>
          <a:schemeClr val="accent1"/>
        </a:buClr>
        <a:buFont typeface="Arial" panose="020B0604020202020204" pitchFamily="34" charset="0"/>
        <a:buChar char="•"/>
        <a:defRPr sz="2600" b="0" i="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0.xml"/><Relationship Id="rId1" Type="http://schemas.openxmlformats.org/officeDocument/2006/relationships/slideLayout" Target="../slideLayouts/slideLayout4.xml"/><Relationship Id="rId6" Type="http://schemas.openxmlformats.org/officeDocument/2006/relationships/image" Target="../media/image12.jpeg"/><Relationship Id="rId5" Type="http://schemas.openxmlformats.org/officeDocument/2006/relationships/image" Target="../media/image11.png"/><Relationship Id="rId4" Type="http://schemas.openxmlformats.org/officeDocument/2006/relationships/image" Target="../media/image3.png"/></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1.xml"/><Relationship Id="rId1" Type="http://schemas.openxmlformats.org/officeDocument/2006/relationships/slideLayout" Target="../slideLayouts/slideLayout4.xml"/><Relationship Id="rId4" Type="http://schemas.openxmlformats.org/officeDocument/2006/relationships/image" Target="../media/image3.png"/></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2.xml"/><Relationship Id="rId1" Type="http://schemas.openxmlformats.org/officeDocument/2006/relationships/slideLayout" Target="../slideLayouts/slideLayout4.xml"/><Relationship Id="rId6" Type="http://schemas.openxmlformats.org/officeDocument/2006/relationships/image" Target="../media/image13.jpg"/><Relationship Id="rId5" Type="http://schemas.openxmlformats.org/officeDocument/2006/relationships/image" Target="../media/image8.jpg"/><Relationship Id="rId4" Type="http://schemas.openxmlformats.org/officeDocument/2006/relationships/image" Target="../media/image3.png"/></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3.xml"/><Relationship Id="rId1" Type="http://schemas.openxmlformats.org/officeDocument/2006/relationships/slideLayout" Target="../slideLayouts/slideLayout4.xml"/><Relationship Id="rId5" Type="http://schemas.openxmlformats.org/officeDocument/2006/relationships/image" Target="../media/image14.jpg"/><Relationship Id="rId4" Type="http://schemas.openxmlformats.org/officeDocument/2006/relationships/image" Target="../media/image3.png"/></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4.xml"/><Relationship Id="rId1" Type="http://schemas.openxmlformats.org/officeDocument/2006/relationships/slideLayout" Target="../slideLayouts/slideLayout4.xml"/><Relationship Id="rId4" Type="http://schemas.openxmlformats.org/officeDocument/2006/relationships/image" Target="../media/image3.png"/></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5.xml"/><Relationship Id="rId1" Type="http://schemas.openxmlformats.org/officeDocument/2006/relationships/slideLayout" Target="../slideLayouts/slideLayout4.xml"/><Relationship Id="rId4" Type="http://schemas.openxmlformats.org/officeDocument/2006/relationships/image" Target="../media/image3.pn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7.xml"/><Relationship Id="rId1" Type="http://schemas.openxmlformats.org/officeDocument/2006/relationships/slideLayout" Target="../slideLayouts/slideLayout4.xml"/><Relationship Id="rId5" Type="http://schemas.openxmlformats.org/officeDocument/2006/relationships/image" Target="../media/image15.png"/><Relationship Id="rId4" Type="http://schemas.openxmlformats.org/officeDocument/2006/relationships/image" Target="../media/image3.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4.xml"/><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4.xml"/><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4.xml"/><Relationship Id="rId4" Type="http://schemas.openxmlformats.org/officeDocument/2006/relationships/image" Target="../media/image3.png"/></Relationships>
</file>

<file path=ppt/slides/_rels/slide6.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xml"/><Relationship Id="rId1" Type="http://schemas.openxmlformats.org/officeDocument/2006/relationships/slideLayout" Target="../slideLayouts/slideLayout4.xml"/><Relationship Id="rId4" Type="http://schemas.openxmlformats.org/officeDocument/2006/relationships/image" Target="../media/image3.png"/></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9.xml"/><Relationship Id="rId1" Type="http://schemas.openxmlformats.org/officeDocument/2006/relationships/slideLayout" Target="../slideLayouts/slideLayout4.xml"/><Relationship Id="rId6" Type="http://schemas.openxmlformats.org/officeDocument/2006/relationships/image" Target="../media/image10.jpeg"/><Relationship Id="rId5" Type="http://schemas.openxmlformats.org/officeDocument/2006/relationships/image" Target="../media/image9.jpeg"/><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191000" y="838200"/>
            <a:ext cx="4648200" cy="1470025"/>
          </a:xfrm>
        </p:spPr>
        <p:txBody>
          <a:bodyPr/>
          <a:lstStyle/>
          <a:p>
            <a:r>
              <a:rPr lang="en-US" dirty="0" smtClean="0"/>
              <a:t>Title IX Training</a:t>
            </a:r>
            <a:br>
              <a:rPr lang="en-US" dirty="0" smtClean="0"/>
            </a:br>
            <a:r>
              <a:rPr lang="en-US" dirty="0" smtClean="0"/>
              <a:t>Grades 7-12</a:t>
            </a:r>
            <a:endParaRPr lang="en-US" dirty="0"/>
          </a:p>
        </p:txBody>
      </p:sp>
      <p:sp>
        <p:nvSpPr>
          <p:cNvPr id="3" name="Subtitle 2"/>
          <p:cNvSpPr>
            <a:spLocks noGrp="1"/>
          </p:cNvSpPr>
          <p:nvPr>
            <p:ph type="subTitle" idx="1"/>
          </p:nvPr>
        </p:nvSpPr>
        <p:spPr>
          <a:xfrm>
            <a:off x="4343400" y="2514600"/>
            <a:ext cx="4572000" cy="2362200"/>
          </a:xfrm>
        </p:spPr>
        <p:txBody>
          <a:bodyPr>
            <a:noAutofit/>
          </a:bodyPr>
          <a:lstStyle/>
          <a:p>
            <a:pPr algn="l"/>
            <a:r>
              <a:rPr lang="en-US" sz="2200" dirty="0" smtClean="0"/>
              <a:t>“Student safety is my number one priority. I take very seriously and very personally any incident that may negatively impact our communities, kids and families.”</a:t>
            </a:r>
            <a:endParaRPr lang="en-US" sz="2200" dirty="0"/>
          </a:p>
          <a:p>
            <a:pPr algn="l"/>
            <a:r>
              <a:rPr lang="en-US" sz="2200" dirty="0" smtClean="0">
                <a:solidFill>
                  <a:schemeClr val="accent4"/>
                </a:solidFill>
              </a:rPr>
              <a:t>Dr. Deena Bishop, Superintendent</a:t>
            </a:r>
            <a:endParaRPr lang="en-US" sz="2200" dirty="0">
              <a:solidFill>
                <a:schemeClr val="accent4"/>
              </a:solidFill>
            </a:endParaRPr>
          </a:p>
        </p:txBody>
      </p:sp>
    </p:spTree>
    <p:extLst>
      <p:ext uri="{BB962C8B-B14F-4D97-AF65-F5344CB8AC3E}">
        <p14:creationId xmlns:p14="http://schemas.microsoft.com/office/powerpoint/2010/main" val="75048796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9282" y="235905"/>
            <a:ext cx="8686800" cy="1346365"/>
          </a:xfrm>
        </p:spPr>
        <p:txBody>
          <a:bodyPr>
            <a:noAutofit/>
          </a:bodyPr>
          <a:lstStyle/>
          <a:p>
            <a:pPr algn="ctr"/>
            <a:r>
              <a:rPr lang="en-US" sz="4400" b="1" dirty="0" smtClean="0"/>
              <a:t>Written Harassment/ Cyberbullying</a:t>
            </a:r>
            <a:endParaRPr lang="en-US" sz="4400" b="1" dirty="0"/>
          </a:p>
        </p:txBody>
      </p:sp>
      <p:sp>
        <p:nvSpPr>
          <p:cNvPr id="3" name="Content Placeholder 2"/>
          <p:cNvSpPr txBox="1">
            <a:spLocks/>
          </p:cNvSpPr>
          <p:nvPr/>
        </p:nvSpPr>
        <p:spPr>
          <a:xfrm>
            <a:off x="309282" y="2057400"/>
            <a:ext cx="8534400" cy="2514600"/>
          </a:xfrm>
          <a:prstGeom prst="rect">
            <a:avLst/>
          </a:prstGeom>
        </p:spPr>
        <p:txBody>
          <a:bodyPr/>
          <a:lstStyle>
            <a:lvl1pPr marL="342900" indent="-342900" algn="l" defTabSz="914400" rtl="0" eaLnBrk="1" latinLnBrk="0" hangingPunct="1">
              <a:lnSpc>
                <a:spcPct val="100000"/>
              </a:lnSpc>
              <a:spcBef>
                <a:spcPts val="816"/>
              </a:spcBef>
              <a:buClr>
                <a:schemeClr val="accent1"/>
              </a:buClr>
              <a:buFont typeface="Arial" panose="020B0604020202020204" pitchFamily="34" charset="0"/>
              <a:buChar char="•"/>
              <a:defRPr sz="3400" b="0" i="0" kern="1200">
                <a:solidFill>
                  <a:schemeClr val="tx1"/>
                </a:solidFill>
                <a:latin typeface="+mn-lt"/>
                <a:ea typeface="+mn-ea"/>
                <a:cs typeface="+mn-cs"/>
              </a:defRPr>
            </a:lvl1pPr>
            <a:lvl2pPr marL="914400" indent="-347472" algn="l" defTabSz="914400" rtl="0" eaLnBrk="1" latinLnBrk="0" hangingPunct="1">
              <a:lnSpc>
                <a:spcPct val="100000"/>
              </a:lnSpc>
              <a:spcBef>
                <a:spcPts val="816"/>
              </a:spcBef>
              <a:buClr>
                <a:schemeClr val="accent1"/>
              </a:buClr>
              <a:buSzPct val="100000"/>
              <a:buFont typeface="Franklin Gothic Book" panose="020B0503020102020204" pitchFamily="34" charset="0"/>
              <a:buChar char="◦"/>
              <a:defRPr lang="en-US" sz="3200" b="0" i="0" kern="1200" dirty="0" smtClean="0">
                <a:solidFill>
                  <a:schemeClr val="tx1"/>
                </a:solidFill>
                <a:latin typeface="+mn-lt"/>
                <a:ea typeface="+mn-ea"/>
                <a:cs typeface="+mn-cs"/>
              </a:defRPr>
            </a:lvl2pPr>
            <a:lvl3pPr marL="1371600" indent="-228600" algn="l" defTabSz="914400" rtl="0" eaLnBrk="1" latinLnBrk="0" hangingPunct="1">
              <a:lnSpc>
                <a:spcPct val="100000"/>
              </a:lnSpc>
              <a:spcBef>
                <a:spcPts val="816"/>
              </a:spcBef>
              <a:buClr>
                <a:schemeClr val="accent1"/>
              </a:buClr>
              <a:buSzPct val="55000"/>
              <a:buFontTx/>
              <a:buBlip>
                <a:blip r:embed="rId3"/>
              </a:buBlip>
              <a:defRPr sz="3000" b="0" i="0" kern="1200">
                <a:solidFill>
                  <a:schemeClr val="tx1"/>
                </a:solidFill>
                <a:latin typeface="+mn-lt"/>
                <a:ea typeface="+mn-ea"/>
                <a:cs typeface="+mn-cs"/>
              </a:defRPr>
            </a:lvl3pPr>
            <a:lvl4pPr marL="1828800" indent="-274320" algn="l" defTabSz="914400" rtl="0" eaLnBrk="1" latinLnBrk="0" hangingPunct="1">
              <a:lnSpc>
                <a:spcPct val="100000"/>
              </a:lnSpc>
              <a:spcBef>
                <a:spcPts val="816"/>
              </a:spcBef>
              <a:buClr>
                <a:schemeClr val="accent1"/>
              </a:buClr>
              <a:buSzPct val="55000"/>
              <a:buFontTx/>
              <a:buBlip>
                <a:blip r:embed="rId4"/>
              </a:buBlip>
              <a:defRPr sz="2800" b="0" i="0" kern="1200" baseline="0">
                <a:solidFill>
                  <a:schemeClr val="tx1"/>
                </a:solidFill>
                <a:latin typeface="+mn-lt"/>
                <a:ea typeface="+mn-ea"/>
                <a:cs typeface="+mn-cs"/>
              </a:defRPr>
            </a:lvl4pPr>
            <a:lvl5pPr marL="2176272" indent="-347472" algn="l" defTabSz="914400" rtl="0" eaLnBrk="1" latinLnBrk="0" hangingPunct="1">
              <a:lnSpc>
                <a:spcPct val="100000"/>
              </a:lnSpc>
              <a:spcBef>
                <a:spcPts val="816"/>
              </a:spcBef>
              <a:buClr>
                <a:schemeClr val="accent1"/>
              </a:buClr>
              <a:buFont typeface="Arial" panose="020B0604020202020204" pitchFamily="34" charset="0"/>
              <a:buChar char="•"/>
              <a:defRPr sz="2600" b="0" i="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endParaRPr lang="en-US" sz="4400" dirty="0"/>
          </a:p>
        </p:txBody>
      </p:sp>
      <p:sp>
        <p:nvSpPr>
          <p:cNvPr id="4" name="TextBox 3"/>
          <p:cNvSpPr txBox="1"/>
          <p:nvPr/>
        </p:nvSpPr>
        <p:spPr>
          <a:xfrm>
            <a:off x="1295400" y="4114800"/>
            <a:ext cx="7315200" cy="1569660"/>
          </a:xfrm>
          <a:prstGeom prst="rect">
            <a:avLst/>
          </a:prstGeom>
          <a:noFill/>
        </p:spPr>
        <p:txBody>
          <a:bodyPr wrap="square" rtlCol="0">
            <a:spAutoFit/>
          </a:bodyPr>
          <a:lstStyle/>
          <a:p>
            <a:r>
              <a:rPr lang="en-US" sz="3200" dirty="0" smtClean="0"/>
              <a:t>Written messages that are mean or hurtful can be written on paper, online, through text messages or social media. </a:t>
            </a:r>
            <a:endParaRPr lang="en-US" sz="3200" dirty="0"/>
          </a:p>
        </p:txBody>
      </p:sp>
      <p:pic>
        <p:nvPicPr>
          <p:cNvPr id="6" name="Picture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352925" y="2084294"/>
            <a:ext cx="3838575" cy="1762729"/>
          </a:xfrm>
          <a:prstGeom prst="rect">
            <a:avLst/>
          </a:prstGeom>
        </p:spPr>
      </p:pic>
      <p:pic>
        <p:nvPicPr>
          <p:cNvPr id="5" name="Picture 4"/>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85532" y="1850048"/>
            <a:ext cx="3091143" cy="2062234"/>
          </a:xfrm>
          <a:prstGeom prst="rect">
            <a:avLst/>
          </a:prstGeom>
        </p:spPr>
      </p:pic>
    </p:spTree>
    <p:extLst>
      <p:ext uri="{BB962C8B-B14F-4D97-AF65-F5344CB8AC3E}">
        <p14:creationId xmlns:p14="http://schemas.microsoft.com/office/powerpoint/2010/main" val="78943782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9282" y="457200"/>
            <a:ext cx="8686800" cy="1143000"/>
          </a:xfrm>
        </p:spPr>
        <p:txBody>
          <a:bodyPr>
            <a:noAutofit/>
          </a:bodyPr>
          <a:lstStyle/>
          <a:p>
            <a:pPr algn="ctr"/>
            <a:r>
              <a:rPr lang="en-US" sz="5400" b="1" dirty="0" smtClean="0"/>
              <a:t>Non-verbal Harassment</a:t>
            </a:r>
            <a:endParaRPr lang="en-US" sz="2000" b="1" dirty="0"/>
          </a:p>
        </p:txBody>
      </p:sp>
      <p:sp>
        <p:nvSpPr>
          <p:cNvPr id="3" name="Content Placeholder 2"/>
          <p:cNvSpPr txBox="1">
            <a:spLocks/>
          </p:cNvSpPr>
          <p:nvPr/>
        </p:nvSpPr>
        <p:spPr>
          <a:xfrm>
            <a:off x="309282" y="2057400"/>
            <a:ext cx="8534400" cy="2514600"/>
          </a:xfrm>
          <a:prstGeom prst="rect">
            <a:avLst/>
          </a:prstGeom>
        </p:spPr>
        <p:txBody>
          <a:bodyPr/>
          <a:lstStyle>
            <a:lvl1pPr marL="342900" indent="-342900" algn="l" defTabSz="914400" rtl="0" eaLnBrk="1" latinLnBrk="0" hangingPunct="1">
              <a:lnSpc>
                <a:spcPct val="100000"/>
              </a:lnSpc>
              <a:spcBef>
                <a:spcPts val="816"/>
              </a:spcBef>
              <a:buClr>
                <a:schemeClr val="accent1"/>
              </a:buClr>
              <a:buFont typeface="Arial" panose="020B0604020202020204" pitchFamily="34" charset="0"/>
              <a:buChar char="•"/>
              <a:defRPr sz="3400" b="0" i="0" kern="1200">
                <a:solidFill>
                  <a:schemeClr val="tx1"/>
                </a:solidFill>
                <a:latin typeface="+mn-lt"/>
                <a:ea typeface="+mn-ea"/>
                <a:cs typeface="+mn-cs"/>
              </a:defRPr>
            </a:lvl1pPr>
            <a:lvl2pPr marL="914400" indent="-347472" algn="l" defTabSz="914400" rtl="0" eaLnBrk="1" latinLnBrk="0" hangingPunct="1">
              <a:lnSpc>
                <a:spcPct val="100000"/>
              </a:lnSpc>
              <a:spcBef>
                <a:spcPts val="816"/>
              </a:spcBef>
              <a:buClr>
                <a:schemeClr val="accent1"/>
              </a:buClr>
              <a:buSzPct val="100000"/>
              <a:buFont typeface="Franklin Gothic Book" panose="020B0503020102020204" pitchFamily="34" charset="0"/>
              <a:buChar char="◦"/>
              <a:defRPr lang="en-US" sz="3200" b="0" i="0" kern="1200" dirty="0" smtClean="0">
                <a:solidFill>
                  <a:schemeClr val="tx1"/>
                </a:solidFill>
                <a:latin typeface="+mn-lt"/>
                <a:ea typeface="+mn-ea"/>
                <a:cs typeface="+mn-cs"/>
              </a:defRPr>
            </a:lvl2pPr>
            <a:lvl3pPr marL="1371600" indent="-228600" algn="l" defTabSz="914400" rtl="0" eaLnBrk="1" latinLnBrk="0" hangingPunct="1">
              <a:lnSpc>
                <a:spcPct val="100000"/>
              </a:lnSpc>
              <a:spcBef>
                <a:spcPts val="816"/>
              </a:spcBef>
              <a:buClr>
                <a:schemeClr val="accent1"/>
              </a:buClr>
              <a:buSzPct val="55000"/>
              <a:buFontTx/>
              <a:buBlip>
                <a:blip r:embed="rId3"/>
              </a:buBlip>
              <a:defRPr sz="3000" b="0" i="0" kern="1200">
                <a:solidFill>
                  <a:schemeClr val="tx1"/>
                </a:solidFill>
                <a:latin typeface="+mn-lt"/>
                <a:ea typeface="+mn-ea"/>
                <a:cs typeface="+mn-cs"/>
              </a:defRPr>
            </a:lvl3pPr>
            <a:lvl4pPr marL="1828800" indent="-274320" algn="l" defTabSz="914400" rtl="0" eaLnBrk="1" latinLnBrk="0" hangingPunct="1">
              <a:lnSpc>
                <a:spcPct val="100000"/>
              </a:lnSpc>
              <a:spcBef>
                <a:spcPts val="816"/>
              </a:spcBef>
              <a:buClr>
                <a:schemeClr val="accent1"/>
              </a:buClr>
              <a:buSzPct val="55000"/>
              <a:buFontTx/>
              <a:buBlip>
                <a:blip r:embed="rId4"/>
              </a:buBlip>
              <a:defRPr sz="2800" b="0" i="0" kern="1200" baseline="0">
                <a:solidFill>
                  <a:schemeClr val="tx1"/>
                </a:solidFill>
                <a:latin typeface="+mn-lt"/>
                <a:ea typeface="+mn-ea"/>
                <a:cs typeface="+mn-cs"/>
              </a:defRPr>
            </a:lvl4pPr>
            <a:lvl5pPr marL="2176272" indent="-347472" algn="l" defTabSz="914400" rtl="0" eaLnBrk="1" latinLnBrk="0" hangingPunct="1">
              <a:lnSpc>
                <a:spcPct val="100000"/>
              </a:lnSpc>
              <a:spcBef>
                <a:spcPts val="816"/>
              </a:spcBef>
              <a:buClr>
                <a:schemeClr val="accent1"/>
              </a:buClr>
              <a:buFont typeface="Arial" panose="020B0604020202020204" pitchFamily="34" charset="0"/>
              <a:buChar char="•"/>
              <a:defRPr sz="2600" b="0" i="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endParaRPr lang="en-US" sz="4400" dirty="0"/>
          </a:p>
        </p:txBody>
      </p:sp>
      <p:sp>
        <p:nvSpPr>
          <p:cNvPr id="4" name="TextBox 3"/>
          <p:cNvSpPr txBox="1"/>
          <p:nvPr/>
        </p:nvSpPr>
        <p:spPr>
          <a:xfrm>
            <a:off x="1219200" y="2047702"/>
            <a:ext cx="7924800" cy="1938992"/>
          </a:xfrm>
          <a:prstGeom prst="rect">
            <a:avLst/>
          </a:prstGeom>
          <a:noFill/>
        </p:spPr>
        <p:txBody>
          <a:bodyPr wrap="square" numCol="1" rtlCol="0">
            <a:spAutoFit/>
          </a:bodyPr>
          <a:lstStyle/>
          <a:p>
            <a:pPr marL="571500" indent="-571500">
              <a:buFont typeface="Arial" panose="020B0604020202020204" pitchFamily="34" charset="0"/>
              <a:buChar char="•"/>
            </a:pPr>
            <a:r>
              <a:rPr lang="en-US" sz="4000" dirty="0" smtClean="0"/>
              <a:t>Staring </a:t>
            </a:r>
          </a:p>
          <a:p>
            <a:pPr marL="571500" indent="-571500">
              <a:buFont typeface="Arial" panose="020B0604020202020204" pitchFamily="34" charset="0"/>
              <a:buChar char="•"/>
            </a:pPr>
            <a:r>
              <a:rPr lang="en-US" sz="4000" dirty="0" smtClean="0"/>
              <a:t>Checking Someone Out</a:t>
            </a:r>
          </a:p>
          <a:p>
            <a:pPr marL="571500" indent="-571500">
              <a:buFont typeface="Arial" panose="020B0604020202020204" pitchFamily="34" charset="0"/>
              <a:buChar char="•"/>
            </a:pPr>
            <a:r>
              <a:rPr lang="en-US" sz="4000" dirty="0" smtClean="0"/>
              <a:t>Inappropriate Gestures</a:t>
            </a:r>
          </a:p>
        </p:txBody>
      </p:sp>
    </p:spTree>
    <p:extLst>
      <p:ext uri="{BB962C8B-B14F-4D97-AF65-F5344CB8AC3E}">
        <p14:creationId xmlns:p14="http://schemas.microsoft.com/office/powerpoint/2010/main" val="200039793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9282" y="457200"/>
            <a:ext cx="8686800" cy="1143000"/>
          </a:xfrm>
        </p:spPr>
        <p:txBody>
          <a:bodyPr>
            <a:noAutofit/>
          </a:bodyPr>
          <a:lstStyle/>
          <a:p>
            <a:pPr algn="ctr"/>
            <a:r>
              <a:rPr lang="en-US" sz="5400" b="1" dirty="0" smtClean="0"/>
              <a:t>Physical Harassment</a:t>
            </a:r>
            <a:endParaRPr lang="en-US" sz="2000" b="1" dirty="0"/>
          </a:p>
        </p:txBody>
      </p:sp>
      <p:sp>
        <p:nvSpPr>
          <p:cNvPr id="3" name="Content Placeholder 2"/>
          <p:cNvSpPr txBox="1">
            <a:spLocks/>
          </p:cNvSpPr>
          <p:nvPr/>
        </p:nvSpPr>
        <p:spPr>
          <a:xfrm>
            <a:off x="309282" y="2057400"/>
            <a:ext cx="8534400" cy="2514600"/>
          </a:xfrm>
          <a:prstGeom prst="rect">
            <a:avLst/>
          </a:prstGeom>
        </p:spPr>
        <p:txBody>
          <a:bodyPr/>
          <a:lstStyle>
            <a:lvl1pPr marL="342900" indent="-342900" algn="l" defTabSz="914400" rtl="0" eaLnBrk="1" latinLnBrk="0" hangingPunct="1">
              <a:lnSpc>
                <a:spcPct val="100000"/>
              </a:lnSpc>
              <a:spcBef>
                <a:spcPts val="816"/>
              </a:spcBef>
              <a:buClr>
                <a:schemeClr val="accent1"/>
              </a:buClr>
              <a:buFont typeface="Arial" panose="020B0604020202020204" pitchFamily="34" charset="0"/>
              <a:buChar char="•"/>
              <a:defRPr sz="3400" b="0" i="0" kern="1200">
                <a:solidFill>
                  <a:schemeClr val="tx1"/>
                </a:solidFill>
                <a:latin typeface="+mn-lt"/>
                <a:ea typeface="+mn-ea"/>
                <a:cs typeface="+mn-cs"/>
              </a:defRPr>
            </a:lvl1pPr>
            <a:lvl2pPr marL="914400" indent="-347472" algn="l" defTabSz="914400" rtl="0" eaLnBrk="1" latinLnBrk="0" hangingPunct="1">
              <a:lnSpc>
                <a:spcPct val="100000"/>
              </a:lnSpc>
              <a:spcBef>
                <a:spcPts val="816"/>
              </a:spcBef>
              <a:buClr>
                <a:schemeClr val="accent1"/>
              </a:buClr>
              <a:buSzPct val="100000"/>
              <a:buFont typeface="Franklin Gothic Book" panose="020B0503020102020204" pitchFamily="34" charset="0"/>
              <a:buChar char="◦"/>
              <a:defRPr lang="en-US" sz="3200" b="0" i="0" kern="1200" dirty="0" smtClean="0">
                <a:solidFill>
                  <a:schemeClr val="tx1"/>
                </a:solidFill>
                <a:latin typeface="+mn-lt"/>
                <a:ea typeface="+mn-ea"/>
                <a:cs typeface="+mn-cs"/>
              </a:defRPr>
            </a:lvl2pPr>
            <a:lvl3pPr marL="1371600" indent="-228600" algn="l" defTabSz="914400" rtl="0" eaLnBrk="1" latinLnBrk="0" hangingPunct="1">
              <a:lnSpc>
                <a:spcPct val="100000"/>
              </a:lnSpc>
              <a:spcBef>
                <a:spcPts val="816"/>
              </a:spcBef>
              <a:buClr>
                <a:schemeClr val="accent1"/>
              </a:buClr>
              <a:buSzPct val="55000"/>
              <a:buFontTx/>
              <a:buBlip>
                <a:blip r:embed="rId3"/>
              </a:buBlip>
              <a:defRPr sz="3000" b="0" i="0" kern="1200">
                <a:solidFill>
                  <a:schemeClr val="tx1"/>
                </a:solidFill>
                <a:latin typeface="+mn-lt"/>
                <a:ea typeface="+mn-ea"/>
                <a:cs typeface="+mn-cs"/>
              </a:defRPr>
            </a:lvl3pPr>
            <a:lvl4pPr marL="1828800" indent="-274320" algn="l" defTabSz="914400" rtl="0" eaLnBrk="1" latinLnBrk="0" hangingPunct="1">
              <a:lnSpc>
                <a:spcPct val="100000"/>
              </a:lnSpc>
              <a:spcBef>
                <a:spcPts val="816"/>
              </a:spcBef>
              <a:buClr>
                <a:schemeClr val="accent1"/>
              </a:buClr>
              <a:buSzPct val="55000"/>
              <a:buFontTx/>
              <a:buBlip>
                <a:blip r:embed="rId4"/>
              </a:buBlip>
              <a:defRPr sz="2800" b="0" i="0" kern="1200" baseline="0">
                <a:solidFill>
                  <a:schemeClr val="tx1"/>
                </a:solidFill>
                <a:latin typeface="+mn-lt"/>
                <a:ea typeface="+mn-ea"/>
                <a:cs typeface="+mn-cs"/>
              </a:defRPr>
            </a:lvl4pPr>
            <a:lvl5pPr marL="2176272" indent="-347472" algn="l" defTabSz="914400" rtl="0" eaLnBrk="1" latinLnBrk="0" hangingPunct="1">
              <a:lnSpc>
                <a:spcPct val="100000"/>
              </a:lnSpc>
              <a:spcBef>
                <a:spcPts val="816"/>
              </a:spcBef>
              <a:buClr>
                <a:schemeClr val="accent1"/>
              </a:buClr>
              <a:buFont typeface="Arial" panose="020B0604020202020204" pitchFamily="34" charset="0"/>
              <a:buChar char="•"/>
              <a:defRPr sz="2600" b="0" i="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endParaRPr lang="en-US" sz="4400" dirty="0"/>
          </a:p>
        </p:txBody>
      </p:sp>
      <p:pic>
        <p:nvPicPr>
          <p:cNvPr id="5" name="Picture 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834758" y="2971800"/>
            <a:ext cx="1483447" cy="1600200"/>
          </a:xfrm>
          <a:prstGeom prst="rect">
            <a:avLst/>
          </a:prstGeom>
        </p:spPr>
      </p:pic>
      <p:pic>
        <p:nvPicPr>
          <p:cNvPr id="4" name="Picture 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514600" y="1905000"/>
            <a:ext cx="4650862" cy="3094937"/>
          </a:xfrm>
          <a:prstGeom prst="rect">
            <a:avLst/>
          </a:prstGeom>
        </p:spPr>
      </p:pic>
    </p:spTree>
    <p:extLst>
      <p:ext uri="{BB962C8B-B14F-4D97-AF65-F5344CB8AC3E}">
        <p14:creationId xmlns:p14="http://schemas.microsoft.com/office/powerpoint/2010/main" val="156525652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9282" y="0"/>
            <a:ext cx="8686800" cy="1143000"/>
          </a:xfrm>
        </p:spPr>
        <p:txBody>
          <a:bodyPr>
            <a:noAutofit/>
          </a:bodyPr>
          <a:lstStyle/>
          <a:p>
            <a:pPr algn="ctr"/>
            <a:r>
              <a:rPr lang="en-US" sz="4800" b="1" dirty="0" smtClean="0"/>
              <a:t>Sexual Violence and Assault</a:t>
            </a:r>
            <a:endParaRPr lang="en-US" sz="4800" b="1" dirty="0"/>
          </a:p>
        </p:txBody>
      </p:sp>
      <p:sp>
        <p:nvSpPr>
          <p:cNvPr id="3" name="Content Placeholder 2"/>
          <p:cNvSpPr txBox="1">
            <a:spLocks/>
          </p:cNvSpPr>
          <p:nvPr/>
        </p:nvSpPr>
        <p:spPr>
          <a:xfrm>
            <a:off x="309282" y="2057400"/>
            <a:ext cx="8534400" cy="2514600"/>
          </a:xfrm>
          <a:prstGeom prst="rect">
            <a:avLst/>
          </a:prstGeom>
        </p:spPr>
        <p:txBody>
          <a:bodyPr/>
          <a:lstStyle>
            <a:lvl1pPr marL="342900" indent="-342900" algn="l" defTabSz="914400" rtl="0" eaLnBrk="1" latinLnBrk="0" hangingPunct="1">
              <a:lnSpc>
                <a:spcPct val="100000"/>
              </a:lnSpc>
              <a:spcBef>
                <a:spcPts val="816"/>
              </a:spcBef>
              <a:buClr>
                <a:schemeClr val="accent1"/>
              </a:buClr>
              <a:buFont typeface="Arial" panose="020B0604020202020204" pitchFamily="34" charset="0"/>
              <a:buChar char="•"/>
              <a:defRPr sz="3400" b="0" i="0" kern="1200">
                <a:solidFill>
                  <a:schemeClr val="tx1"/>
                </a:solidFill>
                <a:latin typeface="+mn-lt"/>
                <a:ea typeface="+mn-ea"/>
                <a:cs typeface="+mn-cs"/>
              </a:defRPr>
            </a:lvl1pPr>
            <a:lvl2pPr marL="914400" indent="-347472" algn="l" defTabSz="914400" rtl="0" eaLnBrk="1" latinLnBrk="0" hangingPunct="1">
              <a:lnSpc>
                <a:spcPct val="100000"/>
              </a:lnSpc>
              <a:spcBef>
                <a:spcPts val="816"/>
              </a:spcBef>
              <a:buClr>
                <a:schemeClr val="accent1"/>
              </a:buClr>
              <a:buSzPct val="100000"/>
              <a:buFont typeface="Franklin Gothic Book" panose="020B0503020102020204" pitchFamily="34" charset="0"/>
              <a:buChar char="◦"/>
              <a:defRPr lang="en-US" sz="3200" b="0" i="0" kern="1200" dirty="0" smtClean="0">
                <a:solidFill>
                  <a:schemeClr val="tx1"/>
                </a:solidFill>
                <a:latin typeface="+mn-lt"/>
                <a:ea typeface="+mn-ea"/>
                <a:cs typeface="+mn-cs"/>
              </a:defRPr>
            </a:lvl2pPr>
            <a:lvl3pPr marL="1371600" indent="-228600" algn="l" defTabSz="914400" rtl="0" eaLnBrk="1" latinLnBrk="0" hangingPunct="1">
              <a:lnSpc>
                <a:spcPct val="100000"/>
              </a:lnSpc>
              <a:spcBef>
                <a:spcPts val="816"/>
              </a:spcBef>
              <a:buClr>
                <a:schemeClr val="accent1"/>
              </a:buClr>
              <a:buSzPct val="55000"/>
              <a:buFontTx/>
              <a:buBlip>
                <a:blip r:embed="rId3"/>
              </a:buBlip>
              <a:defRPr sz="3000" b="0" i="0" kern="1200">
                <a:solidFill>
                  <a:schemeClr val="tx1"/>
                </a:solidFill>
                <a:latin typeface="+mn-lt"/>
                <a:ea typeface="+mn-ea"/>
                <a:cs typeface="+mn-cs"/>
              </a:defRPr>
            </a:lvl3pPr>
            <a:lvl4pPr marL="1828800" indent="-274320" algn="l" defTabSz="914400" rtl="0" eaLnBrk="1" latinLnBrk="0" hangingPunct="1">
              <a:lnSpc>
                <a:spcPct val="100000"/>
              </a:lnSpc>
              <a:spcBef>
                <a:spcPts val="816"/>
              </a:spcBef>
              <a:buClr>
                <a:schemeClr val="accent1"/>
              </a:buClr>
              <a:buSzPct val="55000"/>
              <a:buFontTx/>
              <a:buBlip>
                <a:blip r:embed="rId4"/>
              </a:buBlip>
              <a:defRPr sz="2800" b="0" i="0" kern="1200" baseline="0">
                <a:solidFill>
                  <a:schemeClr val="tx1"/>
                </a:solidFill>
                <a:latin typeface="+mn-lt"/>
                <a:ea typeface="+mn-ea"/>
                <a:cs typeface="+mn-cs"/>
              </a:defRPr>
            </a:lvl4pPr>
            <a:lvl5pPr marL="2176272" indent="-347472" algn="l" defTabSz="914400" rtl="0" eaLnBrk="1" latinLnBrk="0" hangingPunct="1">
              <a:lnSpc>
                <a:spcPct val="100000"/>
              </a:lnSpc>
              <a:spcBef>
                <a:spcPts val="816"/>
              </a:spcBef>
              <a:buClr>
                <a:schemeClr val="accent1"/>
              </a:buClr>
              <a:buFont typeface="Arial" panose="020B0604020202020204" pitchFamily="34" charset="0"/>
              <a:buChar char="•"/>
              <a:defRPr sz="2600" b="0" i="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endParaRPr lang="en-US" sz="4400" dirty="0"/>
          </a:p>
        </p:txBody>
      </p:sp>
      <p:sp>
        <p:nvSpPr>
          <p:cNvPr id="4" name="TextBox 3"/>
          <p:cNvSpPr txBox="1"/>
          <p:nvPr/>
        </p:nvSpPr>
        <p:spPr>
          <a:xfrm>
            <a:off x="285895" y="1927919"/>
            <a:ext cx="3883025" cy="3046988"/>
          </a:xfrm>
          <a:prstGeom prst="rect">
            <a:avLst/>
          </a:prstGeom>
          <a:noFill/>
        </p:spPr>
        <p:txBody>
          <a:bodyPr wrap="square" rtlCol="0">
            <a:spAutoFit/>
          </a:bodyPr>
          <a:lstStyle/>
          <a:p>
            <a:pPr marL="571500" indent="-571500">
              <a:buFont typeface="Arial" panose="020B0604020202020204" pitchFamily="34" charset="0"/>
              <a:buChar char="•"/>
            </a:pPr>
            <a:r>
              <a:rPr lang="en-US" sz="3200" dirty="0" smtClean="0"/>
              <a:t>Physical contact of a sexual nature.</a:t>
            </a:r>
          </a:p>
          <a:p>
            <a:endParaRPr lang="en-US" sz="3200" dirty="0" smtClean="0"/>
          </a:p>
          <a:p>
            <a:pPr marL="571500" indent="-571500">
              <a:buFont typeface="Arial" panose="020B0604020202020204" pitchFamily="34" charset="0"/>
              <a:buChar char="•"/>
            </a:pPr>
            <a:r>
              <a:rPr lang="en-US" sz="3200" dirty="0" smtClean="0"/>
              <a:t>Sexual contact without consent.</a:t>
            </a:r>
            <a:endParaRPr lang="en-US" sz="3200" dirty="0"/>
          </a:p>
        </p:txBody>
      </p:sp>
      <p:sp>
        <p:nvSpPr>
          <p:cNvPr id="5" name="AutoShape 2" descr="Image result for sexual assault"/>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pic>
        <p:nvPicPr>
          <p:cNvPr id="6" name="Picture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410548" y="2026025"/>
            <a:ext cx="4209435" cy="2850776"/>
          </a:xfrm>
          <a:prstGeom prst="rect">
            <a:avLst/>
          </a:prstGeom>
        </p:spPr>
      </p:pic>
    </p:spTree>
    <p:extLst>
      <p:ext uri="{BB962C8B-B14F-4D97-AF65-F5344CB8AC3E}">
        <p14:creationId xmlns:p14="http://schemas.microsoft.com/office/powerpoint/2010/main" val="409831658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9282" y="457200"/>
            <a:ext cx="8686800" cy="1143000"/>
          </a:xfrm>
        </p:spPr>
        <p:txBody>
          <a:bodyPr>
            <a:noAutofit/>
          </a:bodyPr>
          <a:lstStyle/>
          <a:p>
            <a:pPr algn="ctr"/>
            <a:r>
              <a:rPr lang="en-US" sz="5400" b="1" dirty="0" smtClean="0"/>
              <a:t>Three Rules</a:t>
            </a:r>
            <a:endParaRPr lang="en-US" sz="2000" b="1" dirty="0"/>
          </a:p>
        </p:txBody>
      </p:sp>
      <p:sp>
        <p:nvSpPr>
          <p:cNvPr id="3" name="Content Placeholder 2"/>
          <p:cNvSpPr txBox="1">
            <a:spLocks/>
          </p:cNvSpPr>
          <p:nvPr/>
        </p:nvSpPr>
        <p:spPr>
          <a:xfrm>
            <a:off x="309282" y="2057400"/>
            <a:ext cx="8534400" cy="2514600"/>
          </a:xfrm>
          <a:prstGeom prst="rect">
            <a:avLst/>
          </a:prstGeom>
        </p:spPr>
        <p:txBody>
          <a:bodyPr/>
          <a:lstStyle>
            <a:lvl1pPr marL="342900" indent="-342900" algn="l" defTabSz="914400" rtl="0" eaLnBrk="1" latinLnBrk="0" hangingPunct="1">
              <a:lnSpc>
                <a:spcPct val="100000"/>
              </a:lnSpc>
              <a:spcBef>
                <a:spcPts val="816"/>
              </a:spcBef>
              <a:buClr>
                <a:schemeClr val="accent1"/>
              </a:buClr>
              <a:buFont typeface="Arial" panose="020B0604020202020204" pitchFamily="34" charset="0"/>
              <a:buChar char="•"/>
              <a:defRPr sz="3400" b="0" i="0" kern="1200">
                <a:solidFill>
                  <a:schemeClr val="tx1"/>
                </a:solidFill>
                <a:latin typeface="+mn-lt"/>
                <a:ea typeface="+mn-ea"/>
                <a:cs typeface="+mn-cs"/>
              </a:defRPr>
            </a:lvl1pPr>
            <a:lvl2pPr marL="914400" indent="-347472" algn="l" defTabSz="914400" rtl="0" eaLnBrk="1" latinLnBrk="0" hangingPunct="1">
              <a:lnSpc>
                <a:spcPct val="100000"/>
              </a:lnSpc>
              <a:spcBef>
                <a:spcPts val="816"/>
              </a:spcBef>
              <a:buClr>
                <a:schemeClr val="accent1"/>
              </a:buClr>
              <a:buSzPct val="100000"/>
              <a:buFont typeface="Franklin Gothic Book" panose="020B0503020102020204" pitchFamily="34" charset="0"/>
              <a:buChar char="◦"/>
              <a:defRPr lang="en-US" sz="3200" b="0" i="0" kern="1200" dirty="0" smtClean="0">
                <a:solidFill>
                  <a:schemeClr val="tx1"/>
                </a:solidFill>
                <a:latin typeface="+mn-lt"/>
                <a:ea typeface="+mn-ea"/>
                <a:cs typeface="+mn-cs"/>
              </a:defRPr>
            </a:lvl2pPr>
            <a:lvl3pPr marL="1371600" indent="-228600" algn="l" defTabSz="914400" rtl="0" eaLnBrk="1" latinLnBrk="0" hangingPunct="1">
              <a:lnSpc>
                <a:spcPct val="100000"/>
              </a:lnSpc>
              <a:spcBef>
                <a:spcPts val="816"/>
              </a:spcBef>
              <a:buClr>
                <a:schemeClr val="accent1"/>
              </a:buClr>
              <a:buSzPct val="55000"/>
              <a:buFontTx/>
              <a:buBlip>
                <a:blip r:embed="rId3"/>
              </a:buBlip>
              <a:defRPr sz="3000" b="0" i="0" kern="1200">
                <a:solidFill>
                  <a:schemeClr val="tx1"/>
                </a:solidFill>
                <a:latin typeface="+mn-lt"/>
                <a:ea typeface="+mn-ea"/>
                <a:cs typeface="+mn-cs"/>
              </a:defRPr>
            </a:lvl3pPr>
            <a:lvl4pPr marL="1828800" indent="-274320" algn="l" defTabSz="914400" rtl="0" eaLnBrk="1" latinLnBrk="0" hangingPunct="1">
              <a:lnSpc>
                <a:spcPct val="100000"/>
              </a:lnSpc>
              <a:spcBef>
                <a:spcPts val="816"/>
              </a:spcBef>
              <a:buClr>
                <a:schemeClr val="accent1"/>
              </a:buClr>
              <a:buSzPct val="55000"/>
              <a:buFontTx/>
              <a:buBlip>
                <a:blip r:embed="rId4"/>
              </a:buBlip>
              <a:defRPr sz="2800" b="0" i="0" kern="1200" baseline="0">
                <a:solidFill>
                  <a:schemeClr val="tx1"/>
                </a:solidFill>
                <a:latin typeface="+mn-lt"/>
                <a:ea typeface="+mn-ea"/>
                <a:cs typeface="+mn-cs"/>
              </a:defRPr>
            </a:lvl4pPr>
            <a:lvl5pPr marL="2176272" indent="-347472" algn="l" defTabSz="914400" rtl="0" eaLnBrk="1" latinLnBrk="0" hangingPunct="1">
              <a:lnSpc>
                <a:spcPct val="100000"/>
              </a:lnSpc>
              <a:spcBef>
                <a:spcPts val="816"/>
              </a:spcBef>
              <a:buClr>
                <a:schemeClr val="accent1"/>
              </a:buClr>
              <a:buFont typeface="Arial" panose="020B0604020202020204" pitchFamily="34" charset="0"/>
              <a:buChar char="•"/>
              <a:defRPr sz="2600" b="0" i="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endParaRPr lang="en-US" sz="4400" dirty="0"/>
          </a:p>
        </p:txBody>
      </p:sp>
      <p:sp>
        <p:nvSpPr>
          <p:cNvPr id="4" name="TextBox 3"/>
          <p:cNvSpPr txBox="1"/>
          <p:nvPr/>
        </p:nvSpPr>
        <p:spPr>
          <a:xfrm>
            <a:off x="1295400" y="1828800"/>
            <a:ext cx="6172200" cy="3477875"/>
          </a:xfrm>
          <a:prstGeom prst="rect">
            <a:avLst/>
          </a:prstGeom>
          <a:noFill/>
        </p:spPr>
        <p:txBody>
          <a:bodyPr wrap="square" rtlCol="0">
            <a:spAutoFit/>
          </a:bodyPr>
          <a:lstStyle/>
          <a:p>
            <a:r>
              <a:rPr lang="en-US" sz="4400" dirty="0" smtClean="0"/>
              <a:t>Say No</a:t>
            </a:r>
          </a:p>
          <a:p>
            <a:endParaRPr lang="en-US" sz="4400" dirty="0"/>
          </a:p>
          <a:p>
            <a:r>
              <a:rPr lang="en-US" sz="4400" dirty="0" smtClean="0"/>
              <a:t>Get Away</a:t>
            </a:r>
          </a:p>
          <a:p>
            <a:endParaRPr lang="en-US" sz="4400" dirty="0"/>
          </a:p>
          <a:p>
            <a:r>
              <a:rPr lang="en-US" sz="4400" dirty="0" smtClean="0"/>
              <a:t>Tell Someone</a:t>
            </a:r>
            <a:endParaRPr lang="en-US" sz="4400" dirty="0"/>
          </a:p>
        </p:txBody>
      </p:sp>
    </p:spTree>
    <p:extLst>
      <p:ext uri="{BB962C8B-B14F-4D97-AF65-F5344CB8AC3E}">
        <p14:creationId xmlns:p14="http://schemas.microsoft.com/office/powerpoint/2010/main" val="203680638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9282" y="457200"/>
            <a:ext cx="8686800" cy="1143000"/>
          </a:xfrm>
        </p:spPr>
        <p:txBody>
          <a:bodyPr>
            <a:noAutofit/>
          </a:bodyPr>
          <a:lstStyle/>
          <a:p>
            <a:pPr algn="ctr"/>
            <a:r>
              <a:rPr lang="en-US" sz="5400" b="1" dirty="0" smtClean="0"/>
              <a:t>Tell Someone</a:t>
            </a:r>
            <a:endParaRPr lang="en-US" sz="2000" b="1" dirty="0"/>
          </a:p>
        </p:txBody>
      </p:sp>
      <p:sp>
        <p:nvSpPr>
          <p:cNvPr id="3" name="Content Placeholder 2"/>
          <p:cNvSpPr txBox="1">
            <a:spLocks/>
          </p:cNvSpPr>
          <p:nvPr/>
        </p:nvSpPr>
        <p:spPr>
          <a:xfrm>
            <a:off x="466164" y="2057400"/>
            <a:ext cx="8529918" cy="3276600"/>
          </a:xfrm>
          <a:prstGeom prst="rect">
            <a:avLst/>
          </a:prstGeom>
        </p:spPr>
        <p:txBody>
          <a:bodyPr numCol="2"/>
          <a:lstStyle>
            <a:lvl1pPr marL="342900" indent="-342900" algn="l" defTabSz="914400" rtl="0" eaLnBrk="1" latinLnBrk="0" hangingPunct="1">
              <a:lnSpc>
                <a:spcPct val="100000"/>
              </a:lnSpc>
              <a:spcBef>
                <a:spcPts val="816"/>
              </a:spcBef>
              <a:buClr>
                <a:schemeClr val="accent1"/>
              </a:buClr>
              <a:buFont typeface="Arial" panose="020B0604020202020204" pitchFamily="34" charset="0"/>
              <a:buChar char="•"/>
              <a:defRPr sz="3400" b="0" i="0" kern="1200">
                <a:solidFill>
                  <a:schemeClr val="tx1"/>
                </a:solidFill>
                <a:latin typeface="+mn-lt"/>
                <a:ea typeface="+mn-ea"/>
                <a:cs typeface="+mn-cs"/>
              </a:defRPr>
            </a:lvl1pPr>
            <a:lvl2pPr marL="914400" indent="-347472" algn="l" defTabSz="914400" rtl="0" eaLnBrk="1" latinLnBrk="0" hangingPunct="1">
              <a:lnSpc>
                <a:spcPct val="100000"/>
              </a:lnSpc>
              <a:spcBef>
                <a:spcPts val="816"/>
              </a:spcBef>
              <a:buClr>
                <a:schemeClr val="accent1"/>
              </a:buClr>
              <a:buSzPct val="100000"/>
              <a:buFont typeface="Franklin Gothic Book" panose="020B0503020102020204" pitchFamily="34" charset="0"/>
              <a:buChar char="◦"/>
              <a:defRPr lang="en-US" sz="3200" b="0" i="0" kern="1200" dirty="0" smtClean="0">
                <a:solidFill>
                  <a:schemeClr val="tx1"/>
                </a:solidFill>
                <a:latin typeface="+mn-lt"/>
                <a:ea typeface="+mn-ea"/>
                <a:cs typeface="+mn-cs"/>
              </a:defRPr>
            </a:lvl2pPr>
            <a:lvl3pPr marL="1371600" indent="-228600" algn="l" defTabSz="914400" rtl="0" eaLnBrk="1" latinLnBrk="0" hangingPunct="1">
              <a:lnSpc>
                <a:spcPct val="100000"/>
              </a:lnSpc>
              <a:spcBef>
                <a:spcPts val="816"/>
              </a:spcBef>
              <a:buClr>
                <a:schemeClr val="accent1"/>
              </a:buClr>
              <a:buSzPct val="55000"/>
              <a:buFontTx/>
              <a:buBlip>
                <a:blip r:embed="rId3"/>
              </a:buBlip>
              <a:defRPr sz="3000" b="0" i="0" kern="1200">
                <a:solidFill>
                  <a:schemeClr val="tx1"/>
                </a:solidFill>
                <a:latin typeface="+mn-lt"/>
                <a:ea typeface="+mn-ea"/>
                <a:cs typeface="+mn-cs"/>
              </a:defRPr>
            </a:lvl3pPr>
            <a:lvl4pPr marL="1828800" indent="-274320" algn="l" defTabSz="914400" rtl="0" eaLnBrk="1" latinLnBrk="0" hangingPunct="1">
              <a:lnSpc>
                <a:spcPct val="100000"/>
              </a:lnSpc>
              <a:spcBef>
                <a:spcPts val="816"/>
              </a:spcBef>
              <a:buClr>
                <a:schemeClr val="accent1"/>
              </a:buClr>
              <a:buSzPct val="55000"/>
              <a:buFontTx/>
              <a:buBlip>
                <a:blip r:embed="rId4"/>
              </a:buBlip>
              <a:defRPr sz="2800" b="0" i="0" kern="1200" baseline="0">
                <a:solidFill>
                  <a:schemeClr val="tx1"/>
                </a:solidFill>
                <a:latin typeface="+mn-lt"/>
                <a:ea typeface="+mn-ea"/>
                <a:cs typeface="+mn-cs"/>
              </a:defRPr>
            </a:lvl4pPr>
            <a:lvl5pPr marL="2176272" indent="-347472" algn="l" defTabSz="914400" rtl="0" eaLnBrk="1" latinLnBrk="0" hangingPunct="1">
              <a:lnSpc>
                <a:spcPct val="100000"/>
              </a:lnSpc>
              <a:spcBef>
                <a:spcPts val="816"/>
              </a:spcBef>
              <a:buClr>
                <a:schemeClr val="accent1"/>
              </a:buClr>
              <a:buFont typeface="Arial" panose="020B0604020202020204" pitchFamily="34" charset="0"/>
              <a:buChar char="•"/>
              <a:defRPr sz="2600" b="0" i="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US" sz="4000" dirty="0" smtClean="0"/>
              <a:t>Teacher</a:t>
            </a:r>
          </a:p>
          <a:p>
            <a:r>
              <a:rPr lang="en-US" sz="4000" dirty="0" smtClean="0"/>
              <a:t>Parent</a:t>
            </a:r>
          </a:p>
          <a:p>
            <a:r>
              <a:rPr lang="en-US" sz="4000" dirty="0" smtClean="0"/>
              <a:t>Counselor</a:t>
            </a:r>
          </a:p>
          <a:p>
            <a:r>
              <a:rPr lang="en-US" sz="4000" dirty="0" smtClean="0"/>
              <a:t>Principal</a:t>
            </a:r>
          </a:p>
          <a:p>
            <a:r>
              <a:rPr lang="en-US" sz="4000" dirty="0" smtClean="0"/>
              <a:t>Custodian</a:t>
            </a:r>
          </a:p>
          <a:p>
            <a:r>
              <a:rPr lang="en-US" sz="4000" dirty="0" smtClean="0"/>
              <a:t>Classroom Aide</a:t>
            </a:r>
          </a:p>
          <a:p>
            <a:r>
              <a:rPr lang="en-US" sz="4000" dirty="0"/>
              <a:t>C</a:t>
            </a:r>
            <a:r>
              <a:rPr lang="en-US" sz="4000" dirty="0" smtClean="0"/>
              <a:t>afeteria Staff</a:t>
            </a:r>
            <a:endParaRPr lang="en-US" sz="4000" dirty="0"/>
          </a:p>
        </p:txBody>
      </p:sp>
    </p:spTree>
    <p:extLst>
      <p:ext uri="{BB962C8B-B14F-4D97-AF65-F5344CB8AC3E}">
        <p14:creationId xmlns:p14="http://schemas.microsoft.com/office/powerpoint/2010/main" val="81543799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smtClean="0"/>
              <a:t>Quiz</a:t>
            </a:r>
            <a:endParaRPr lang="en-US" b="1" dirty="0"/>
          </a:p>
        </p:txBody>
      </p:sp>
      <p:sp>
        <p:nvSpPr>
          <p:cNvPr id="4" name="TextBox 3"/>
          <p:cNvSpPr txBox="1"/>
          <p:nvPr/>
        </p:nvSpPr>
        <p:spPr>
          <a:xfrm>
            <a:off x="762000" y="1417639"/>
            <a:ext cx="7848600" cy="4175502"/>
          </a:xfrm>
          <a:prstGeom prst="rect">
            <a:avLst/>
          </a:prstGeom>
          <a:noFill/>
        </p:spPr>
        <p:txBody>
          <a:bodyPr wrap="square" rtlCol="0">
            <a:spAutoFit/>
          </a:bodyPr>
          <a:lstStyle/>
          <a:p>
            <a:pPr lvl="0" algn="ctr">
              <a:spcBef>
                <a:spcPts val="816"/>
              </a:spcBef>
              <a:buClr>
                <a:srgbClr val="455E74"/>
              </a:buClr>
            </a:pPr>
            <a:endParaRPr lang="en-US" sz="2800" dirty="0">
              <a:solidFill>
                <a:prstClr val="black"/>
              </a:solidFill>
            </a:endParaRPr>
          </a:p>
          <a:p>
            <a:r>
              <a:rPr lang="en-US" sz="2800" dirty="0"/>
              <a:t>A student reports to the school principal that she was sexually assaulted at school. The school forwards the report to the police department, and the school does not do its own investigation.</a:t>
            </a:r>
          </a:p>
          <a:p>
            <a:endParaRPr lang="en-US" sz="2800" dirty="0"/>
          </a:p>
          <a:p>
            <a:r>
              <a:rPr lang="en-US" sz="2800" dirty="0">
                <a:solidFill>
                  <a:schemeClr val="accent5"/>
                </a:solidFill>
              </a:rPr>
              <a:t>Title IX concern?</a:t>
            </a:r>
          </a:p>
          <a:p>
            <a:pPr lvl="0" algn="ctr">
              <a:spcBef>
                <a:spcPts val="816"/>
              </a:spcBef>
              <a:buClr>
                <a:srgbClr val="455E74"/>
              </a:buClr>
            </a:pPr>
            <a:endParaRPr lang="en-US" sz="2800" dirty="0">
              <a:solidFill>
                <a:prstClr val="black"/>
              </a:solidFill>
            </a:endParaRPr>
          </a:p>
          <a:p>
            <a:pPr lvl="0" algn="ctr">
              <a:spcBef>
                <a:spcPts val="816"/>
              </a:spcBef>
              <a:buClr>
                <a:srgbClr val="455E74"/>
              </a:buClr>
            </a:pPr>
            <a:endParaRPr lang="en-US" sz="2800" dirty="0">
              <a:solidFill>
                <a:prstClr val="black"/>
              </a:solidFill>
            </a:endParaRPr>
          </a:p>
        </p:txBody>
      </p:sp>
    </p:spTree>
    <p:extLst>
      <p:ext uri="{BB962C8B-B14F-4D97-AF65-F5344CB8AC3E}">
        <p14:creationId xmlns:p14="http://schemas.microsoft.com/office/powerpoint/2010/main" val="210014496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9282" y="457200"/>
            <a:ext cx="8686800" cy="1143000"/>
          </a:xfrm>
        </p:spPr>
        <p:txBody>
          <a:bodyPr>
            <a:noAutofit/>
          </a:bodyPr>
          <a:lstStyle/>
          <a:p>
            <a:pPr algn="ctr"/>
            <a:r>
              <a:rPr lang="en-US" sz="5400" b="1" dirty="0" smtClean="0"/>
              <a:t>Questions?</a:t>
            </a:r>
            <a:endParaRPr lang="en-US" sz="2000" b="1" dirty="0"/>
          </a:p>
        </p:txBody>
      </p:sp>
      <p:sp>
        <p:nvSpPr>
          <p:cNvPr id="3" name="Content Placeholder 2"/>
          <p:cNvSpPr txBox="1">
            <a:spLocks/>
          </p:cNvSpPr>
          <p:nvPr/>
        </p:nvSpPr>
        <p:spPr>
          <a:xfrm>
            <a:off x="309282" y="2057400"/>
            <a:ext cx="8534400" cy="2514600"/>
          </a:xfrm>
          <a:prstGeom prst="rect">
            <a:avLst/>
          </a:prstGeom>
        </p:spPr>
        <p:txBody>
          <a:bodyPr/>
          <a:lstStyle>
            <a:lvl1pPr marL="342900" indent="-342900" algn="l" defTabSz="914400" rtl="0" eaLnBrk="1" latinLnBrk="0" hangingPunct="1">
              <a:lnSpc>
                <a:spcPct val="100000"/>
              </a:lnSpc>
              <a:spcBef>
                <a:spcPts val="816"/>
              </a:spcBef>
              <a:buClr>
                <a:schemeClr val="accent1"/>
              </a:buClr>
              <a:buFont typeface="Arial" panose="020B0604020202020204" pitchFamily="34" charset="0"/>
              <a:buChar char="•"/>
              <a:defRPr sz="3400" b="0" i="0" kern="1200">
                <a:solidFill>
                  <a:schemeClr val="tx1"/>
                </a:solidFill>
                <a:latin typeface="+mn-lt"/>
                <a:ea typeface="+mn-ea"/>
                <a:cs typeface="+mn-cs"/>
              </a:defRPr>
            </a:lvl1pPr>
            <a:lvl2pPr marL="914400" indent="-347472" algn="l" defTabSz="914400" rtl="0" eaLnBrk="1" latinLnBrk="0" hangingPunct="1">
              <a:lnSpc>
                <a:spcPct val="100000"/>
              </a:lnSpc>
              <a:spcBef>
                <a:spcPts val="816"/>
              </a:spcBef>
              <a:buClr>
                <a:schemeClr val="accent1"/>
              </a:buClr>
              <a:buSzPct val="100000"/>
              <a:buFont typeface="Franklin Gothic Book" panose="020B0503020102020204" pitchFamily="34" charset="0"/>
              <a:buChar char="◦"/>
              <a:defRPr lang="en-US" sz="3200" b="0" i="0" kern="1200" dirty="0" smtClean="0">
                <a:solidFill>
                  <a:schemeClr val="tx1"/>
                </a:solidFill>
                <a:latin typeface="+mn-lt"/>
                <a:ea typeface="+mn-ea"/>
                <a:cs typeface="+mn-cs"/>
              </a:defRPr>
            </a:lvl2pPr>
            <a:lvl3pPr marL="1371600" indent="-228600" algn="l" defTabSz="914400" rtl="0" eaLnBrk="1" latinLnBrk="0" hangingPunct="1">
              <a:lnSpc>
                <a:spcPct val="100000"/>
              </a:lnSpc>
              <a:spcBef>
                <a:spcPts val="816"/>
              </a:spcBef>
              <a:buClr>
                <a:schemeClr val="accent1"/>
              </a:buClr>
              <a:buSzPct val="55000"/>
              <a:buFontTx/>
              <a:buBlip>
                <a:blip r:embed="rId3"/>
              </a:buBlip>
              <a:defRPr sz="3000" b="0" i="0" kern="1200">
                <a:solidFill>
                  <a:schemeClr val="tx1"/>
                </a:solidFill>
                <a:latin typeface="+mn-lt"/>
                <a:ea typeface="+mn-ea"/>
                <a:cs typeface="+mn-cs"/>
              </a:defRPr>
            </a:lvl3pPr>
            <a:lvl4pPr marL="1828800" indent="-274320" algn="l" defTabSz="914400" rtl="0" eaLnBrk="1" latinLnBrk="0" hangingPunct="1">
              <a:lnSpc>
                <a:spcPct val="100000"/>
              </a:lnSpc>
              <a:spcBef>
                <a:spcPts val="816"/>
              </a:spcBef>
              <a:buClr>
                <a:schemeClr val="accent1"/>
              </a:buClr>
              <a:buSzPct val="55000"/>
              <a:buFontTx/>
              <a:buBlip>
                <a:blip r:embed="rId4"/>
              </a:buBlip>
              <a:defRPr sz="2800" b="0" i="0" kern="1200" baseline="0">
                <a:solidFill>
                  <a:schemeClr val="tx1"/>
                </a:solidFill>
                <a:latin typeface="+mn-lt"/>
                <a:ea typeface="+mn-ea"/>
                <a:cs typeface="+mn-cs"/>
              </a:defRPr>
            </a:lvl4pPr>
            <a:lvl5pPr marL="2176272" indent="-347472" algn="l" defTabSz="914400" rtl="0" eaLnBrk="1" latinLnBrk="0" hangingPunct="1">
              <a:lnSpc>
                <a:spcPct val="100000"/>
              </a:lnSpc>
              <a:spcBef>
                <a:spcPts val="816"/>
              </a:spcBef>
              <a:buClr>
                <a:schemeClr val="accent1"/>
              </a:buClr>
              <a:buFont typeface="Arial" panose="020B0604020202020204" pitchFamily="34" charset="0"/>
              <a:buChar char="•"/>
              <a:defRPr sz="2600" b="0" i="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endParaRPr lang="en-US" sz="4400" dirty="0"/>
          </a:p>
        </p:txBody>
      </p:sp>
      <p:pic>
        <p:nvPicPr>
          <p:cNvPr id="4" name="Picture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295400" y="1447800"/>
            <a:ext cx="6652413" cy="3964838"/>
          </a:xfrm>
          <a:prstGeom prst="rect">
            <a:avLst/>
          </a:prstGeom>
        </p:spPr>
      </p:pic>
    </p:spTree>
    <p:extLst>
      <p:ext uri="{BB962C8B-B14F-4D97-AF65-F5344CB8AC3E}">
        <p14:creationId xmlns:p14="http://schemas.microsoft.com/office/powerpoint/2010/main" val="110983544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smtClean="0"/>
              <a:t>Contact Us</a:t>
            </a:r>
            <a:endParaRPr lang="en-US" b="1" dirty="0"/>
          </a:p>
        </p:txBody>
      </p:sp>
      <p:sp>
        <p:nvSpPr>
          <p:cNvPr id="4" name="TextBox 3"/>
          <p:cNvSpPr txBox="1"/>
          <p:nvPr/>
        </p:nvSpPr>
        <p:spPr>
          <a:xfrm>
            <a:off x="762000" y="1417639"/>
            <a:ext cx="7848600" cy="3724096"/>
          </a:xfrm>
          <a:prstGeom prst="rect">
            <a:avLst/>
          </a:prstGeom>
          <a:noFill/>
        </p:spPr>
        <p:txBody>
          <a:bodyPr wrap="square" rtlCol="0">
            <a:spAutoFit/>
          </a:bodyPr>
          <a:lstStyle/>
          <a:p>
            <a:pPr lvl="0" algn="ctr">
              <a:spcBef>
                <a:spcPts val="816"/>
              </a:spcBef>
              <a:buClr>
                <a:srgbClr val="455E74"/>
              </a:buClr>
            </a:pPr>
            <a:endParaRPr lang="en-US" sz="2800" dirty="0">
              <a:solidFill>
                <a:prstClr val="black"/>
              </a:solidFill>
            </a:endParaRPr>
          </a:p>
          <a:p>
            <a:pPr lvl="0" algn="ctr">
              <a:spcBef>
                <a:spcPts val="816"/>
              </a:spcBef>
              <a:buClr>
                <a:srgbClr val="455E74"/>
              </a:buClr>
            </a:pPr>
            <a:r>
              <a:rPr lang="en-US" sz="2800" dirty="0" smtClean="0">
                <a:solidFill>
                  <a:prstClr val="black"/>
                </a:solidFill>
              </a:rPr>
              <a:t>ASD </a:t>
            </a:r>
            <a:r>
              <a:rPr lang="en-US" sz="2800" dirty="0">
                <a:solidFill>
                  <a:prstClr val="black"/>
                </a:solidFill>
              </a:rPr>
              <a:t>Office of Equity &amp; Compliance </a:t>
            </a:r>
          </a:p>
          <a:p>
            <a:pPr lvl="0" algn="ctr">
              <a:spcBef>
                <a:spcPts val="816"/>
              </a:spcBef>
              <a:buClr>
                <a:srgbClr val="455E74"/>
              </a:buClr>
            </a:pPr>
            <a:r>
              <a:rPr lang="en-US" sz="2800" dirty="0">
                <a:solidFill>
                  <a:prstClr val="black"/>
                </a:solidFill>
              </a:rPr>
              <a:t>Title IX Coordinator</a:t>
            </a:r>
          </a:p>
          <a:p>
            <a:pPr lvl="0" algn="ctr">
              <a:spcBef>
                <a:spcPts val="816"/>
              </a:spcBef>
              <a:buClr>
                <a:srgbClr val="455E74"/>
              </a:buClr>
            </a:pPr>
            <a:r>
              <a:rPr lang="en-US" sz="2800" dirty="0">
                <a:solidFill>
                  <a:prstClr val="black"/>
                </a:solidFill>
              </a:rPr>
              <a:t>Equity@asdk12.org</a:t>
            </a:r>
          </a:p>
          <a:p>
            <a:pPr lvl="0" algn="ctr">
              <a:spcBef>
                <a:spcPts val="816"/>
              </a:spcBef>
              <a:buClr>
                <a:srgbClr val="455E74"/>
              </a:buClr>
            </a:pPr>
            <a:r>
              <a:rPr lang="en-US" sz="2800" dirty="0">
                <a:solidFill>
                  <a:prstClr val="black"/>
                </a:solidFill>
              </a:rPr>
              <a:t>(907) </a:t>
            </a:r>
            <a:r>
              <a:rPr lang="en-US" sz="2800" dirty="0" smtClean="0">
                <a:solidFill>
                  <a:prstClr val="black"/>
                </a:solidFill>
              </a:rPr>
              <a:t>742-4132</a:t>
            </a:r>
          </a:p>
          <a:p>
            <a:pPr lvl="0" algn="ctr">
              <a:spcBef>
                <a:spcPts val="816"/>
              </a:spcBef>
              <a:buClr>
                <a:srgbClr val="455E74"/>
              </a:buClr>
            </a:pPr>
            <a:endParaRPr lang="en-US" sz="2800" dirty="0">
              <a:solidFill>
                <a:prstClr val="black"/>
              </a:solidFill>
            </a:endParaRPr>
          </a:p>
          <a:p>
            <a:pPr lvl="0" algn="ctr">
              <a:spcBef>
                <a:spcPts val="816"/>
              </a:spcBef>
              <a:buClr>
                <a:srgbClr val="455E74"/>
              </a:buClr>
            </a:pPr>
            <a:endParaRPr lang="en-US" sz="2800" dirty="0">
              <a:solidFill>
                <a:prstClr val="black"/>
              </a:solidFill>
            </a:endParaRPr>
          </a:p>
        </p:txBody>
      </p:sp>
    </p:spTree>
    <p:extLst>
      <p:ext uri="{BB962C8B-B14F-4D97-AF65-F5344CB8AC3E}">
        <p14:creationId xmlns:p14="http://schemas.microsoft.com/office/powerpoint/2010/main" val="55310438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981200"/>
            <a:ext cx="4953000" cy="1143000"/>
          </a:xfrm>
        </p:spPr>
        <p:txBody>
          <a:bodyPr>
            <a:noAutofit/>
          </a:bodyPr>
          <a:lstStyle/>
          <a:p>
            <a:pPr algn="ctr"/>
            <a:r>
              <a:rPr lang="en-US" sz="5400" b="1" dirty="0" smtClean="0"/>
              <a:t>Title IX</a:t>
            </a:r>
            <a:endParaRPr lang="en-US" sz="5400" b="1" dirty="0"/>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39236" y="609600"/>
            <a:ext cx="3809439" cy="5313166"/>
          </a:xfrm>
          <a:prstGeom prst="rect">
            <a:avLst/>
          </a:prstGeom>
        </p:spPr>
      </p:pic>
    </p:spTree>
    <p:extLst>
      <p:ext uri="{BB962C8B-B14F-4D97-AF65-F5344CB8AC3E}">
        <p14:creationId xmlns:p14="http://schemas.microsoft.com/office/powerpoint/2010/main" val="23211762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txBox="1">
            <a:spLocks/>
          </p:cNvSpPr>
          <p:nvPr/>
        </p:nvSpPr>
        <p:spPr>
          <a:xfrm>
            <a:off x="309282" y="2438400"/>
            <a:ext cx="8534400" cy="1447800"/>
          </a:xfrm>
          <a:prstGeom prst="rect">
            <a:avLst/>
          </a:prstGeom>
        </p:spPr>
        <p:txBody>
          <a:bodyPr/>
          <a:lstStyle>
            <a:lvl1pPr marL="342900" indent="-342900" algn="l" defTabSz="914400" rtl="0" eaLnBrk="1" latinLnBrk="0" hangingPunct="1">
              <a:lnSpc>
                <a:spcPct val="100000"/>
              </a:lnSpc>
              <a:spcBef>
                <a:spcPts val="816"/>
              </a:spcBef>
              <a:buClr>
                <a:schemeClr val="accent1"/>
              </a:buClr>
              <a:buFont typeface="Arial" panose="020B0604020202020204" pitchFamily="34" charset="0"/>
              <a:buChar char="•"/>
              <a:defRPr sz="3400" b="0" i="0" kern="1200">
                <a:solidFill>
                  <a:schemeClr val="tx1"/>
                </a:solidFill>
                <a:latin typeface="+mn-lt"/>
                <a:ea typeface="+mn-ea"/>
                <a:cs typeface="+mn-cs"/>
              </a:defRPr>
            </a:lvl1pPr>
            <a:lvl2pPr marL="914400" indent="-347472" algn="l" defTabSz="914400" rtl="0" eaLnBrk="1" latinLnBrk="0" hangingPunct="1">
              <a:lnSpc>
                <a:spcPct val="100000"/>
              </a:lnSpc>
              <a:spcBef>
                <a:spcPts val="816"/>
              </a:spcBef>
              <a:buClr>
                <a:schemeClr val="accent1"/>
              </a:buClr>
              <a:buSzPct val="100000"/>
              <a:buFont typeface="Franklin Gothic Book" panose="020B0503020102020204" pitchFamily="34" charset="0"/>
              <a:buChar char="◦"/>
              <a:defRPr lang="en-US" sz="3200" b="0" i="0" kern="1200" dirty="0" smtClean="0">
                <a:solidFill>
                  <a:schemeClr val="tx1"/>
                </a:solidFill>
                <a:latin typeface="+mn-lt"/>
                <a:ea typeface="+mn-ea"/>
                <a:cs typeface="+mn-cs"/>
              </a:defRPr>
            </a:lvl2pPr>
            <a:lvl3pPr marL="1371600" indent="-228600" algn="l" defTabSz="914400" rtl="0" eaLnBrk="1" latinLnBrk="0" hangingPunct="1">
              <a:lnSpc>
                <a:spcPct val="100000"/>
              </a:lnSpc>
              <a:spcBef>
                <a:spcPts val="816"/>
              </a:spcBef>
              <a:buClr>
                <a:schemeClr val="accent1"/>
              </a:buClr>
              <a:buSzPct val="55000"/>
              <a:buFontTx/>
              <a:buBlip>
                <a:blip r:embed="rId3"/>
              </a:buBlip>
              <a:defRPr sz="3000" b="0" i="0" kern="1200">
                <a:solidFill>
                  <a:schemeClr val="tx1"/>
                </a:solidFill>
                <a:latin typeface="+mn-lt"/>
                <a:ea typeface="+mn-ea"/>
                <a:cs typeface="+mn-cs"/>
              </a:defRPr>
            </a:lvl3pPr>
            <a:lvl4pPr marL="1828800" indent="-274320" algn="l" defTabSz="914400" rtl="0" eaLnBrk="1" latinLnBrk="0" hangingPunct="1">
              <a:lnSpc>
                <a:spcPct val="100000"/>
              </a:lnSpc>
              <a:spcBef>
                <a:spcPts val="816"/>
              </a:spcBef>
              <a:buClr>
                <a:schemeClr val="accent1"/>
              </a:buClr>
              <a:buSzPct val="55000"/>
              <a:buFontTx/>
              <a:buBlip>
                <a:blip r:embed="rId4"/>
              </a:buBlip>
              <a:defRPr sz="2800" b="0" i="0" kern="1200" baseline="0">
                <a:solidFill>
                  <a:schemeClr val="tx1"/>
                </a:solidFill>
                <a:latin typeface="+mn-lt"/>
                <a:ea typeface="+mn-ea"/>
                <a:cs typeface="+mn-cs"/>
              </a:defRPr>
            </a:lvl4pPr>
            <a:lvl5pPr marL="2176272" indent="-347472" algn="l" defTabSz="914400" rtl="0" eaLnBrk="1" latinLnBrk="0" hangingPunct="1">
              <a:lnSpc>
                <a:spcPct val="100000"/>
              </a:lnSpc>
              <a:spcBef>
                <a:spcPts val="816"/>
              </a:spcBef>
              <a:buClr>
                <a:schemeClr val="accent1"/>
              </a:buClr>
              <a:buFont typeface="Arial" panose="020B0604020202020204" pitchFamily="34" charset="0"/>
              <a:buChar char="•"/>
              <a:defRPr sz="2600" b="0" i="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gn="ctr"/>
            <a:endParaRPr lang="en-US" sz="5400" dirty="0"/>
          </a:p>
        </p:txBody>
      </p:sp>
      <p:sp>
        <p:nvSpPr>
          <p:cNvPr id="10" name="Title 1"/>
          <p:cNvSpPr>
            <a:spLocks noGrp="1"/>
          </p:cNvSpPr>
          <p:nvPr>
            <p:ph type="title"/>
          </p:nvPr>
        </p:nvSpPr>
        <p:spPr>
          <a:xfrm>
            <a:off x="914119" y="228600"/>
            <a:ext cx="7324725" cy="1066800"/>
          </a:xfrm>
        </p:spPr>
        <p:txBody>
          <a:bodyPr>
            <a:noAutofit/>
          </a:bodyPr>
          <a:lstStyle/>
          <a:p>
            <a:pPr algn="ctr"/>
            <a:r>
              <a:rPr lang="en-US" sz="4400" b="1" dirty="0" smtClean="0">
                <a:solidFill>
                  <a:schemeClr val="accent6"/>
                </a:solidFill>
              </a:rPr>
              <a:t>Title IX Covers</a:t>
            </a:r>
            <a:endParaRPr lang="en-US" sz="1600" b="1" dirty="0">
              <a:solidFill>
                <a:schemeClr val="accent6"/>
              </a:solidFill>
            </a:endParaRPr>
          </a:p>
        </p:txBody>
      </p:sp>
      <p:sp>
        <p:nvSpPr>
          <p:cNvPr id="11" name="TextBox 10"/>
          <p:cNvSpPr txBox="1"/>
          <p:nvPr/>
        </p:nvSpPr>
        <p:spPr>
          <a:xfrm>
            <a:off x="1066800" y="1752600"/>
            <a:ext cx="7333130" cy="3816429"/>
          </a:xfrm>
          <a:prstGeom prst="rect">
            <a:avLst/>
          </a:prstGeom>
          <a:noFill/>
        </p:spPr>
        <p:txBody>
          <a:bodyPr wrap="square" rtlCol="0">
            <a:spAutoFit/>
          </a:bodyPr>
          <a:lstStyle/>
          <a:p>
            <a:pPr marL="285750" indent="-285750">
              <a:buFont typeface="Arial" panose="020B0604020202020204" pitchFamily="34" charset="0"/>
              <a:buChar char="•"/>
            </a:pPr>
            <a:r>
              <a:rPr lang="en-US" sz="2800" dirty="0" smtClean="0"/>
              <a:t>Safety</a:t>
            </a:r>
          </a:p>
          <a:p>
            <a:pPr marL="285750" indent="-285750">
              <a:buFont typeface="Arial" panose="020B0604020202020204" pitchFamily="34" charset="0"/>
              <a:buChar char="•"/>
            </a:pPr>
            <a:r>
              <a:rPr lang="en-US" sz="2800" dirty="0" smtClean="0"/>
              <a:t>School environment</a:t>
            </a:r>
          </a:p>
          <a:p>
            <a:pPr marL="285750" indent="-285750">
              <a:buFont typeface="Arial" panose="020B0604020202020204" pitchFamily="34" charset="0"/>
              <a:buChar char="•"/>
            </a:pPr>
            <a:r>
              <a:rPr lang="en-US" sz="2800" dirty="0" smtClean="0"/>
              <a:t>Discrimination, bullying and harassment</a:t>
            </a:r>
          </a:p>
          <a:p>
            <a:pPr marL="285750" indent="-285750">
              <a:buFont typeface="Arial" panose="020B0604020202020204" pitchFamily="34" charset="0"/>
              <a:buChar char="•"/>
            </a:pPr>
            <a:r>
              <a:rPr lang="en-US" sz="2800" dirty="0" smtClean="0"/>
              <a:t>Sexual Harassment</a:t>
            </a:r>
          </a:p>
          <a:p>
            <a:pPr marL="285750" indent="-285750">
              <a:buFont typeface="Arial" panose="020B0604020202020204" pitchFamily="34" charset="0"/>
              <a:buChar char="•"/>
            </a:pPr>
            <a:r>
              <a:rPr lang="en-US" sz="2800" dirty="0" smtClean="0"/>
              <a:t>Sexual Assault</a:t>
            </a:r>
          </a:p>
          <a:p>
            <a:pPr marL="285750" indent="-285750">
              <a:buFont typeface="Arial" panose="020B0604020202020204" pitchFamily="34" charset="0"/>
              <a:buChar char="•"/>
            </a:pPr>
            <a:r>
              <a:rPr lang="en-US" sz="2800" dirty="0" smtClean="0"/>
              <a:t>Sports participation</a:t>
            </a:r>
          </a:p>
          <a:p>
            <a:pPr marL="285750" indent="-285750">
              <a:buFont typeface="Arial" panose="020B0604020202020204" pitchFamily="34" charset="0"/>
              <a:buChar char="•"/>
            </a:pPr>
            <a:r>
              <a:rPr lang="en-US" sz="2800" dirty="0" smtClean="0"/>
              <a:t>All programs or activities</a:t>
            </a:r>
          </a:p>
          <a:p>
            <a:pPr marL="285750" indent="-285750">
              <a:buFont typeface="Arial" panose="020B0604020202020204" pitchFamily="34" charset="0"/>
              <a:buChar char="•"/>
            </a:pPr>
            <a:r>
              <a:rPr lang="en-US" sz="2800" dirty="0" smtClean="0"/>
              <a:t>All students and all staff</a:t>
            </a:r>
          </a:p>
          <a:p>
            <a:pPr marL="285750" indent="-285750">
              <a:buFont typeface="Arial" panose="020B0604020202020204" pitchFamily="34" charset="0"/>
              <a:buChar char="•"/>
            </a:pPr>
            <a:endParaRPr lang="en-US" dirty="0"/>
          </a:p>
        </p:txBody>
      </p:sp>
    </p:spTree>
    <p:extLst>
      <p:ext uri="{BB962C8B-B14F-4D97-AF65-F5344CB8AC3E}">
        <p14:creationId xmlns:p14="http://schemas.microsoft.com/office/powerpoint/2010/main" val="290053966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9282" y="533400"/>
            <a:ext cx="8686800" cy="1143000"/>
          </a:xfrm>
        </p:spPr>
        <p:txBody>
          <a:bodyPr>
            <a:noAutofit/>
          </a:bodyPr>
          <a:lstStyle/>
          <a:p>
            <a:pPr algn="ctr"/>
            <a:r>
              <a:rPr lang="en-US" sz="5400" b="1" dirty="0" smtClean="0"/>
              <a:t>Safety</a:t>
            </a:r>
            <a:endParaRPr lang="en-US" sz="2000" b="1" dirty="0"/>
          </a:p>
        </p:txBody>
      </p:sp>
      <p:sp>
        <p:nvSpPr>
          <p:cNvPr id="3" name="Content Placeholder 2"/>
          <p:cNvSpPr txBox="1">
            <a:spLocks/>
          </p:cNvSpPr>
          <p:nvPr/>
        </p:nvSpPr>
        <p:spPr>
          <a:xfrm>
            <a:off x="309282" y="2209800"/>
            <a:ext cx="8534400" cy="3276600"/>
          </a:xfrm>
          <a:prstGeom prst="rect">
            <a:avLst/>
          </a:prstGeom>
        </p:spPr>
        <p:txBody>
          <a:bodyPr/>
          <a:lstStyle>
            <a:lvl1pPr marL="342900" indent="-342900" algn="l" defTabSz="914400" rtl="0" eaLnBrk="1" latinLnBrk="0" hangingPunct="1">
              <a:lnSpc>
                <a:spcPct val="100000"/>
              </a:lnSpc>
              <a:spcBef>
                <a:spcPts val="816"/>
              </a:spcBef>
              <a:buClr>
                <a:schemeClr val="accent1"/>
              </a:buClr>
              <a:buFont typeface="Arial" panose="020B0604020202020204" pitchFamily="34" charset="0"/>
              <a:buChar char="•"/>
              <a:defRPr sz="3400" b="0" i="0" kern="1200">
                <a:solidFill>
                  <a:schemeClr val="tx1"/>
                </a:solidFill>
                <a:latin typeface="+mn-lt"/>
                <a:ea typeface="+mn-ea"/>
                <a:cs typeface="+mn-cs"/>
              </a:defRPr>
            </a:lvl1pPr>
            <a:lvl2pPr marL="914400" indent="-347472" algn="l" defTabSz="914400" rtl="0" eaLnBrk="1" latinLnBrk="0" hangingPunct="1">
              <a:lnSpc>
                <a:spcPct val="100000"/>
              </a:lnSpc>
              <a:spcBef>
                <a:spcPts val="816"/>
              </a:spcBef>
              <a:buClr>
                <a:schemeClr val="accent1"/>
              </a:buClr>
              <a:buSzPct val="100000"/>
              <a:buFont typeface="Franklin Gothic Book" panose="020B0503020102020204" pitchFamily="34" charset="0"/>
              <a:buChar char="◦"/>
              <a:defRPr lang="en-US" sz="3200" b="0" i="0" kern="1200" dirty="0" smtClean="0">
                <a:solidFill>
                  <a:schemeClr val="tx1"/>
                </a:solidFill>
                <a:latin typeface="+mn-lt"/>
                <a:ea typeface="+mn-ea"/>
                <a:cs typeface="+mn-cs"/>
              </a:defRPr>
            </a:lvl2pPr>
            <a:lvl3pPr marL="1371600" indent="-228600" algn="l" defTabSz="914400" rtl="0" eaLnBrk="1" latinLnBrk="0" hangingPunct="1">
              <a:lnSpc>
                <a:spcPct val="100000"/>
              </a:lnSpc>
              <a:spcBef>
                <a:spcPts val="816"/>
              </a:spcBef>
              <a:buClr>
                <a:schemeClr val="accent1"/>
              </a:buClr>
              <a:buSzPct val="55000"/>
              <a:buFontTx/>
              <a:buBlip>
                <a:blip r:embed="rId3"/>
              </a:buBlip>
              <a:defRPr sz="3000" b="0" i="0" kern="1200">
                <a:solidFill>
                  <a:schemeClr val="tx1"/>
                </a:solidFill>
                <a:latin typeface="+mn-lt"/>
                <a:ea typeface="+mn-ea"/>
                <a:cs typeface="+mn-cs"/>
              </a:defRPr>
            </a:lvl3pPr>
            <a:lvl4pPr marL="1828800" indent="-274320" algn="l" defTabSz="914400" rtl="0" eaLnBrk="1" latinLnBrk="0" hangingPunct="1">
              <a:lnSpc>
                <a:spcPct val="100000"/>
              </a:lnSpc>
              <a:spcBef>
                <a:spcPts val="816"/>
              </a:spcBef>
              <a:buClr>
                <a:schemeClr val="accent1"/>
              </a:buClr>
              <a:buSzPct val="55000"/>
              <a:buFontTx/>
              <a:buBlip>
                <a:blip r:embed="rId4"/>
              </a:buBlip>
              <a:defRPr sz="2800" b="0" i="0" kern="1200" baseline="0">
                <a:solidFill>
                  <a:schemeClr val="tx1"/>
                </a:solidFill>
                <a:latin typeface="+mn-lt"/>
                <a:ea typeface="+mn-ea"/>
                <a:cs typeface="+mn-cs"/>
              </a:defRPr>
            </a:lvl4pPr>
            <a:lvl5pPr marL="2176272" indent="-347472" algn="l" defTabSz="914400" rtl="0" eaLnBrk="1" latinLnBrk="0" hangingPunct="1">
              <a:lnSpc>
                <a:spcPct val="100000"/>
              </a:lnSpc>
              <a:spcBef>
                <a:spcPts val="816"/>
              </a:spcBef>
              <a:buClr>
                <a:schemeClr val="accent1"/>
              </a:buClr>
              <a:buFont typeface="Arial" panose="020B0604020202020204" pitchFamily="34" charset="0"/>
              <a:buChar char="•"/>
              <a:defRPr sz="2600" b="0" i="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en-US" dirty="0" smtClean="0"/>
              <a:t>“The </a:t>
            </a:r>
            <a:r>
              <a:rPr lang="en-US" dirty="0"/>
              <a:t>Anchorage School Board and Administration are committed to providing an open learning environment where students and employees feel safe, cared for, and that they belong</a:t>
            </a:r>
            <a:r>
              <a:rPr lang="en-US" dirty="0" smtClean="0"/>
              <a:t>.”</a:t>
            </a:r>
          </a:p>
          <a:p>
            <a:pPr marL="0" indent="0" algn="ctr">
              <a:buNone/>
            </a:pPr>
            <a:r>
              <a:rPr lang="en-US" dirty="0" smtClean="0">
                <a:solidFill>
                  <a:schemeClr val="accent2"/>
                </a:solidFill>
              </a:rPr>
              <a:t>Dr. Deena Bishop, Superintendent </a:t>
            </a:r>
          </a:p>
        </p:txBody>
      </p:sp>
    </p:spTree>
    <p:extLst>
      <p:ext uri="{BB962C8B-B14F-4D97-AF65-F5344CB8AC3E}">
        <p14:creationId xmlns:p14="http://schemas.microsoft.com/office/powerpoint/2010/main" val="116897684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9282" y="533400"/>
            <a:ext cx="8686800" cy="1143000"/>
          </a:xfrm>
        </p:spPr>
        <p:txBody>
          <a:bodyPr>
            <a:noAutofit/>
          </a:bodyPr>
          <a:lstStyle/>
          <a:p>
            <a:pPr algn="ctr"/>
            <a:r>
              <a:rPr lang="en-US" sz="5400" b="1" dirty="0" smtClean="0"/>
              <a:t>ASD Rules </a:t>
            </a:r>
            <a:endParaRPr lang="en-US" sz="2000" b="1" dirty="0"/>
          </a:p>
        </p:txBody>
      </p:sp>
      <p:sp>
        <p:nvSpPr>
          <p:cNvPr id="3" name="Content Placeholder 2"/>
          <p:cNvSpPr txBox="1">
            <a:spLocks/>
          </p:cNvSpPr>
          <p:nvPr/>
        </p:nvSpPr>
        <p:spPr>
          <a:xfrm>
            <a:off x="309282" y="2209800"/>
            <a:ext cx="8534400" cy="3276600"/>
          </a:xfrm>
          <a:prstGeom prst="rect">
            <a:avLst/>
          </a:prstGeom>
        </p:spPr>
        <p:txBody>
          <a:bodyPr/>
          <a:lstStyle>
            <a:lvl1pPr marL="342900" indent="-342900" algn="l" defTabSz="914400" rtl="0" eaLnBrk="1" latinLnBrk="0" hangingPunct="1">
              <a:lnSpc>
                <a:spcPct val="100000"/>
              </a:lnSpc>
              <a:spcBef>
                <a:spcPts val="816"/>
              </a:spcBef>
              <a:buClr>
                <a:schemeClr val="accent1"/>
              </a:buClr>
              <a:buFont typeface="Arial" panose="020B0604020202020204" pitchFamily="34" charset="0"/>
              <a:buChar char="•"/>
              <a:defRPr sz="3400" b="0" i="0" kern="1200">
                <a:solidFill>
                  <a:schemeClr val="tx1"/>
                </a:solidFill>
                <a:latin typeface="+mn-lt"/>
                <a:ea typeface="+mn-ea"/>
                <a:cs typeface="+mn-cs"/>
              </a:defRPr>
            </a:lvl1pPr>
            <a:lvl2pPr marL="914400" indent="-347472" algn="l" defTabSz="914400" rtl="0" eaLnBrk="1" latinLnBrk="0" hangingPunct="1">
              <a:lnSpc>
                <a:spcPct val="100000"/>
              </a:lnSpc>
              <a:spcBef>
                <a:spcPts val="816"/>
              </a:spcBef>
              <a:buClr>
                <a:schemeClr val="accent1"/>
              </a:buClr>
              <a:buSzPct val="100000"/>
              <a:buFont typeface="Franklin Gothic Book" panose="020B0503020102020204" pitchFamily="34" charset="0"/>
              <a:buChar char="◦"/>
              <a:defRPr lang="en-US" sz="3200" b="0" i="0" kern="1200" dirty="0" smtClean="0">
                <a:solidFill>
                  <a:schemeClr val="tx1"/>
                </a:solidFill>
                <a:latin typeface="+mn-lt"/>
                <a:ea typeface="+mn-ea"/>
                <a:cs typeface="+mn-cs"/>
              </a:defRPr>
            </a:lvl2pPr>
            <a:lvl3pPr marL="1371600" indent="-228600" algn="l" defTabSz="914400" rtl="0" eaLnBrk="1" latinLnBrk="0" hangingPunct="1">
              <a:lnSpc>
                <a:spcPct val="100000"/>
              </a:lnSpc>
              <a:spcBef>
                <a:spcPts val="816"/>
              </a:spcBef>
              <a:buClr>
                <a:schemeClr val="accent1"/>
              </a:buClr>
              <a:buSzPct val="55000"/>
              <a:buFontTx/>
              <a:buBlip>
                <a:blip r:embed="rId3"/>
              </a:buBlip>
              <a:defRPr sz="3000" b="0" i="0" kern="1200">
                <a:solidFill>
                  <a:schemeClr val="tx1"/>
                </a:solidFill>
                <a:latin typeface="+mn-lt"/>
                <a:ea typeface="+mn-ea"/>
                <a:cs typeface="+mn-cs"/>
              </a:defRPr>
            </a:lvl3pPr>
            <a:lvl4pPr marL="1828800" indent="-274320" algn="l" defTabSz="914400" rtl="0" eaLnBrk="1" latinLnBrk="0" hangingPunct="1">
              <a:lnSpc>
                <a:spcPct val="100000"/>
              </a:lnSpc>
              <a:spcBef>
                <a:spcPts val="816"/>
              </a:spcBef>
              <a:buClr>
                <a:schemeClr val="accent1"/>
              </a:buClr>
              <a:buSzPct val="55000"/>
              <a:buFontTx/>
              <a:buBlip>
                <a:blip r:embed="rId4"/>
              </a:buBlip>
              <a:defRPr sz="2800" b="0" i="0" kern="1200" baseline="0">
                <a:solidFill>
                  <a:schemeClr val="tx1"/>
                </a:solidFill>
                <a:latin typeface="+mn-lt"/>
                <a:ea typeface="+mn-ea"/>
                <a:cs typeface="+mn-cs"/>
              </a:defRPr>
            </a:lvl4pPr>
            <a:lvl5pPr marL="2176272" indent="-347472" algn="l" defTabSz="914400" rtl="0" eaLnBrk="1" latinLnBrk="0" hangingPunct="1">
              <a:lnSpc>
                <a:spcPct val="100000"/>
              </a:lnSpc>
              <a:spcBef>
                <a:spcPts val="816"/>
              </a:spcBef>
              <a:buClr>
                <a:schemeClr val="accent1"/>
              </a:buClr>
              <a:buFont typeface="Arial" panose="020B0604020202020204" pitchFamily="34" charset="0"/>
              <a:buChar char="•"/>
              <a:defRPr sz="2600" b="0" i="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lvl="0" indent="0">
              <a:buClr>
                <a:srgbClr val="455E74"/>
              </a:buClr>
              <a:buNone/>
            </a:pPr>
            <a:r>
              <a:rPr lang="en-US" sz="2000" u="sng" dirty="0" smtClean="0"/>
              <a:t>ASD Board Policy 5145.7</a:t>
            </a:r>
          </a:p>
          <a:p>
            <a:pPr marL="0" lvl="0" indent="0">
              <a:buClr>
                <a:srgbClr val="455E74"/>
              </a:buClr>
              <a:buNone/>
            </a:pPr>
            <a:r>
              <a:rPr lang="en-US" sz="2000" dirty="0" smtClean="0">
                <a:solidFill>
                  <a:prstClr val="black"/>
                </a:solidFill>
              </a:rPr>
              <a:t>The </a:t>
            </a:r>
            <a:r>
              <a:rPr lang="en-US" sz="2000" dirty="0">
                <a:solidFill>
                  <a:prstClr val="black"/>
                </a:solidFill>
              </a:rPr>
              <a:t>Board shall not tolerate the sexual harassment of any student by any other student or any district employee. Any student or employee who is found guilty of sexual harassment shall be subject to disciplinary action</a:t>
            </a:r>
            <a:r>
              <a:rPr lang="en-US" sz="2000" dirty="0" smtClean="0">
                <a:solidFill>
                  <a:prstClr val="black"/>
                </a:solidFill>
              </a:rPr>
              <a:t>.</a:t>
            </a:r>
          </a:p>
          <a:p>
            <a:pPr marL="0" lvl="0" indent="0">
              <a:buClr>
                <a:srgbClr val="455E74"/>
              </a:buClr>
              <a:buNone/>
            </a:pPr>
            <a:r>
              <a:rPr lang="en-US" sz="2000" dirty="0" smtClean="0">
                <a:solidFill>
                  <a:prstClr val="black"/>
                </a:solidFill>
              </a:rPr>
              <a:t> </a:t>
            </a:r>
            <a:r>
              <a:rPr lang="en-US" sz="2000" u="sng" dirty="0" smtClean="0">
                <a:solidFill>
                  <a:prstClr val="black"/>
                </a:solidFill>
              </a:rPr>
              <a:t>ASD Administrative Regulation 5145.7</a:t>
            </a:r>
          </a:p>
          <a:p>
            <a:pPr marL="0" indent="0">
              <a:buClr>
                <a:srgbClr val="455E74"/>
              </a:buClr>
              <a:buNone/>
            </a:pPr>
            <a:r>
              <a:rPr lang="en-US" sz="2000" dirty="0"/>
              <a:t>It is the intent of the Anchorage School District to provide </a:t>
            </a:r>
            <a:r>
              <a:rPr lang="en-US" sz="2000" u="sng" dirty="0"/>
              <a:t>an environment for students that is free from sexual harassment and sex-based discrimination </a:t>
            </a:r>
            <a:r>
              <a:rPr lang="en-US" sz="2000" dirty="0"/>
              <a:t>whether based on sex, gender identity, sexual orientation, gender nonconformity, transgender status, or any other unlawful consideration. </a:t>
            </a:r>
          </a:p>
          <a:p>
            <a:pPr marL="0" lvl="0" indent="0">
              <a:buClr>
                <a:srgbClr val="455E74"/>
              </a:buClr>
              <a:buNone/>
            </a:pPr>
            <a:endParaRPr lang="en-US" sz="2000" dirty="0">
              <a:solidFill>
                <a:prstClr val="black"/>
              </a:solidFill>
            </a:endParaRPr>
          </a:p>
        </p:txBody>
      </p:sp>
    </p:spTree>
    <p:extLst>
      <p:ext uri="{BB962C8B-B14F-4D97-AF65-F5344CB8AC3E}">
        <p14:creationId xmlns:p14="http://schemas.microsoft.com/office/powerpoint/2010/main" val="81770228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9282" y="457200"/>
            <a:ext cx="8686800" cy="1143000"/>
          </a:xfrm>
        </p:spPr>
        <p:txBody>
          <a:bodyPr>
            <a:noAutofit/>
          </a:bodyPr>
          <a:lstStyle/>
          <a:p>
            <a:pPr algn="ctr"/>
            <a:r>
              <a:rPr lang="en-US" sz="5400" b="1" dirty="0" smtClean="0"/>
              <a:t>Discrimination</a:t>
            </a:r>
            <a:endParaRPr lang="en-US" sz="2000" b="1" dirty="0"/>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95537" y="2252662"/>
            <a:ext cx="4352925" cy="2352675"/>
          </a:xfrm>
          <a:prstGeom prst="rect">
            <a:avLst/>
          </a:prstGeom>
        </p:spPr>
      </p:pic>
    </p:spTree>
    <p:extLst>
      <p:ext uri="{BB962C8B-B14F-4D97-AF65-F5344CB8AC3E}">
        <p14:creationId xmlns:p14="http://schemas.microsoft.com/office/powerpoint/2010/main" val="222350536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9282" y="685800"/>
            <a:ext cx="8686800" cy="1143000"/>
          </a:xfrm>
        </p:spPr>
        <p:txBody>
          <a:bodyPr>
            <a:noAutofit/>
          </a:bodyPr>
          <a:lstStyle/>
          <a:p>
            <a:pPr algn="ctr"/>
            <a:r>
              <a:rPr lang="en-US" sz="5400" b="1" dirty="0" smtClean="0"/>
              <a:t>Sex-based Discrimination</a:t>
            </a:r>
            <a:endParaRPr lang="en-US" sz="2000" b="1" dirty="0"/>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623982" y="2743200"/>
            <a:ext cx="2057400" cy="2219325"/>
          </a:xfrm>
          <a:prstGeom prst="rect">
            <a:avLst/>
          </a:prstGeom>
        </p:spPr>
      </p:pic>
    </p:spTree>
    <p:extLst>
      <p:ext uri="{BB962C8B-B14F-4D97-AF65-F5344CB8AC3E}">
        <p14:creationId xmlns:p14="http://schemas.microsoft.com/office/powerpoint/2010/main" val="140581007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9282" y="457200"/>
            <a:ext cx="8686800" cy="1600200"/>
          </a:xfrm>
        </p:spPr>
        <p:txBody>
          <a:bodyPr>
            <a:noAutofit/>
          </a:bodyPr>
          <a:lstStyle/>
          <a:p>
            <a:pPr algn="ctr"/>
            <a:r>
              <a:rPr lang="en-US" sz="5400" b="1" dirty="0" smtClean="0"/>
              <a:t>Sexual Harassment and Bullying</a:t>
            </a:r>
            <a:endParaRPr lang="en-US" sz="2000" b="1" dirty="0"/>
          </a:p>
        </p:txBody>
      </p:sp>
      <p:sp>
        <p:nvSpPr>
          <p:cNvPr id="3" name="Content Placeholder 2"/>
          <p:cNvSpPr txBox="1">
            <a:spLocks/>
          </p:cNvSpPr>
          <p:nvPr/>
        </p:nvSpPr>
        <p:spPr>
          <a:xfrm>
            <a:off x="309282" y="2438400"/>
            <a:ext cx="8534400" cy="3276600"/>
          </a:xfrm>
          <a:prstGeom prst="rect">
            <a:avLst/>
          </a:prstGeom>
        </p:spPr>
        <p:txBody>
          <a:bodyPr/>
          <a:lstStyle>
            <a:lvl1pPr marL="342900" indent="-342900" algn="l" defTabSz="914400" rtl="0" eaLnBrk="1" latinLnBrk="0" hangingPunct="1">
              <a:lnSpc>
                <a:spcPct val="100000"/>
              </a:lnSpc>
              <a:spcBef>
                <a:spcPts val="816"/>
              </a:spcBef>
              <a:buClr>
                <a:schemeClr val="accent1"/>
              </a:buClr>
              <a:buFont typeface="Arial" panose="020B0604020202020204" pitchFamily="34" charset="0"/>
              <a:buChar char="•"/>
              <a:defRPr sz="3400" b="0" i="0" kern="1200">
                <a:solidFill>
                  <a:schemeClr val="tx1"/>
                </a:solidFill>
                <a:latin typeface="+mn-lt"/>
                <a:ea typeface="+mn-ea"/>
                <a:cs typeface="+mn-cs"/>
              </a:defRPr>
            </a:lvl1pPr>
            <a:lvl2pPr marL="914400" indent="-347472" algn="l" defTabSz="914400" rtl="0" eaLnBrk="1" latinLnBrk="0" hangingPunct="1">
              <a:lnSpc>
                <a:spcPct val="100000"/>
              </a:lnSpc>
              <a:spcBef>
                <a:spcPts val="816"/>
              </a:spcBef>
              <a:buClr>
                <a:schemeClr val="accent1"/>
              </a:buClr>
              <a:buSzPct val="100000"/>
              <a:buFont typeface="Franklin Gothic Book" panose="020B0503020102020204" pitchFamily="34" charset="0"/>
              <a:buChar char="◦"/>
              <a:defRPr lang="en-US" sz="3200" b="0" i="0" kern="1200" dirty="0" smtClean="0">
                <a:solidFill>
                  <a:schemeClr val="tx1"/>
                </a:solidFill>
                <a:latin typeface="+mn-lt"/>
                <a:ea typeface="+mn-ea"/>
                <a:cs typeface="+mn-cs"/>
              </a:defRPr>
            </a:lvl2pPr>
            <a:lvl3pPr marL="1371600" indent="-228600" algn="l" defTabSz="914400" rtl="0" eaLnBrk="1" latinLnBrk="0" hangingPunct="1">
              <a:lnSpc>
                <a:spcPct val="100000"/>
              </a:lnSpc>
              <a:spcBef>
                <a:spcPts val="816"/>
              </a:spcBef>
              <a:buClr>
                <a:schemeClr val="accent1"/>
              </a:buClr>
              <a:buSzPct val="55000"/>
              <a:buFontTx/>
              <a:buBlip>
                <a:blip r:embed="rId3"/>
              </a:buBlip>
              <a:defRPr sz="3000" b="0" i="0" kern="1200">
                <a:solidFill>
                  <a:schemeClr val="tx1"/>
                </a:solidFill>
                <a:latin typeface="+mn-lt"/>
                <a:ea typeface="+mn-ea"/>
                <a:cs typeface="+mn-cs"/>
              </a:defRPr>
            </a:lvl3pPr>
            <a:lvl4pPr marL="1828800" indent="-274320" algn="l" defTabSz="914400" rtl="0" eaLnBrk="1" latinLnBrk="0" hangingPunct="1">
              <a:lnSpc>
                <a:spcPct val="100000"/>
              </a:lnSpc>
              <a:spcBef>
                <a:spcPts val="816"/>
              </a:spcBef>
              <a:buClr>
                <a:schemeClr val="accent1"/>
              </a:buClr>
              <a:buSzPct val="55000"/>
              <a:buFontTx/>
              <a:buBlip>
                <a:blip r:embed="rId4"/>
              </a:buBlip>
              <a:defRPr sz="2800" b="0" i="0" kern="1200" baseline="0">
                <a:solidFill>
                  <a:schemeClr val="tx1"/>
                </a:solidFill>
                <a:latin typeface="+mn-lt"/>
                <a:ea typeface="+mn-ea"/>
                <a:cs typeface="+mn-cs"/>
              </a:defRPr>
            </a:lvl4pPr>
            <a:lvl5pPr marL="2176272" indent="-347472" algn="l" defTabSz="914400" rtl="0" eaLnBrk="1" latinLnBrk="0" hangingPunct="1">
              <a:lnSpc>
                <a:spcPct val="100000"/>
              </a:lnSpc>
              <a:spcBef>
                <a:spcPts val="816"/>
              </a:spcBef>
              <a:buClr>
                <a:schemeClr val="accent1"/>
              </a:buClr>
              <a:buFont typeface="Arial" panose="020B0604020202020204" pitchFamily="34" charset="0"/>
              <a:buChar char="•"/>
              <a:defRPr sz="2600" b="0" i="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gn="ctr"/>
            <a:r>
              <a:rPr lang="en-US" sz="4400" dirty="0" smtClean="0"/>
              <a:t>Verbal</a:t>
            </a:r>
          </a:p>
          <a:p>
            <a:pPr algn="ctr"/>
            <a:r>
              <a:rPr lang="en-US" sz="4400" dirty="0" smtClean="0"/>
              <a:t>Written</a:t>
            </a:r>
            <a:endParaRPr lang="en-US" sz="4400" dirty="0"/>
          </a:p>
          <a:p>
            <a:pPr algn="ctr"/>
            <a:r>
              <a:rPr lang="en-US" sz="4400" dirty="0" smtClean="0"/>
              <a:t>Non-verbal</a:t>
            </a:r>
          </a:p>
          <a:p>
            <a:pPr algn="ctr"/>
            <a:r>
              <a:rPr lang="en-US" sz="4400" dirty="0" smtClean="0"/>
              <a:t>Physical</a:t>
            </a:r>
            <a:endParaRPr lang="en-US" sz="4400" dirty="0"/>
          </a:p>
        </p:txBody>
      </p:sp>
    </p:spTree>
    <p:extLst>
      <p:ext uri="{BB962C8B-B14F-4D97-AF65-F5344CB8AC3E}">
        <p14:creationId xmlns:p14="http://schemas.microsoft.com/office/powerpoint/2010/main" val="38796045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9282" y="219441"/>
            <a:ext cx="8686800" cy="1416115"/>
          </a:xfrm>
        </p:spPr>
        <p:txBody>
          <a:bodyPr>
            <a:noAutofit/>
          </a:bodyPr>
          <a:lstStyle/>
          <a:p>
            <a:pPr algn="ctr"/>
            <a:r>
              <a:rPr lang="en-US" sz="4400" b="1" dirty="0" smtClean="0"/>
              <a:t>Verbal Harassment Can Be Sexual Harassment</a:t>
            </a:r>
            <a:endParaRPr lang="en-US" sz="4400" b="1" dirty="0"/>
          </a:p>
        </p:txBody>
      </p:sp>
      <p:sp>
        <p:nvSpPr>
          <p:cNvPr id="3" name="Content Placeholder 2"/>
          <p:cNvSpPr txBox="1">
            <a:spLocks/>
          </p:cNvSpPr>
          <p:nvPr/>
        </p:nvSpPr>
        <p:spPr>
          <a:xfrm>
            <a:off x="309282" y="2057400"/>
            <a:ext cx="8534400" cy="2514600"/>
          </a:xfrm>
          <a:prstGeom prst="rect">
            <a:avLst/>
          </a:prstGeom>
        </p:spPr>
        <p:txBody>
          <a:bodyPr/>
          <a:lstStyle>
            <a:lvl1pPr marL="342900" indent="-342900" algn="l" defTabSz="914400" rtl="0" eaLnBrk="1" latinLnBrk="0" hangingPunct="1">
              <a:lnSpc>
                <a:spcPct val="100000"/>
              </a:lnSpc>
              <a:spcBef>
                <a:spcPts val="816"/>
              </a:spcBef>
              <a:buClr>
                <a:schemeClr val="accent1"/>
              </a:buClr>
              <a:buFont typeface="Arial" panose="020B0604020202020204" pitchFamily="34" charset="0"/>
              <a:buChar char="•"/>
              <a:defRPr sz="3400" b="0" i="0" kern="1200">
                <a:solidFill>
                  <a:schemeClr val="tx1"/>
                </a:solidFill>
                <a:latin typeface="+mn-lt"/>
                <a:ea typeface="+mn-ea"/>
                <a:cs typeface="+mn-cs"/>
              </a:defRPr>
            </a:lvl1pPr>
            <a:lvl2pPr marL="914400" indent="-347472" algn="l" defTabSz="914400" rtl="0" eaLnBrk="1" latinLnBrk="0" hangingPunct="1">
              <a:lnSpc>
                <a:spcPct val="100000"/>
              </a:lnSpc>
              <a:spcBef>
                <a:spcPts val="816"/>
              </a:spcBef>
              <a:buClr>
                <a:schemeClr val="accent1"/>
              </a:buClr>
              <a:buSzPct val="100000"/>
              <a:buFont typeface="Franklin Gothic Book" panose="020B0503020102020204" pitchFamily="34" charset="0"/>
              <a:buChar char="◦"/>
              <a:defRPr lang="en-US" sz="3200" b="0" i="0" kern="1200" dirty="0" smtClean="0">
                <a:solidFill>
                  <a:schemeClr val="tx1"/>
                </a:solidFill>
                <a:latin typeface="+mn-lt"/>
                <a:ea typeface="+mn-ea"/>
                <a:cs typeface="+mn-cs"/>
              </a:defRPr>
            </a:lvl2pPr>
            <a:lvl3pPr marL="1371600" indent="-228600" algn="l" defTabSz="914400" rtl="0" eaLnBrk="1" latinLnBrk="0" hangingPunct="1">
              <a:lnSpc>
                <a:spcPct val="100000"/>
              </a:lnSpc>
              <a:spcBef>
                <a:spcPts val="816"/>
              </a:spcBef>
              <a:buClr>
                <a:schemeClr val="accent1"/>
              </a:buClr>
              <a:buSzPct val="55000"/>
              <a:buFontTx/>
              <a:buBlip>
                <a:blip r:embed="rId3"/>
              </a:buBlip>
              <a:defRPr sz="3000" b="0" i="0" kern="1200">
                <a:solidFill>
                  <a:schemeClr val="tx1"/>
                </a:solidFill>
                <a:latin typeface="+mn-lt"/>
                <a:ea typeface="+mn-ea"/>
                <a:cs typeface="+mn-cs"/>
              </a:defRPr>
            </a:lvl3pPr>
            <a:lvl4pPr marL="1828800" indent="-274320" algn="l" defTabSz="914400" rtl="0" eaLnBrk="1" latinLnBrk="0" hangingPunct="1">
              <a:lnSpc>
                <a:spcPct val="100000"/>
              </a:lnSpc>
              <a:spcBef>
                <a:spcPts val="816"/>
              </a:spcBef>
              <a:buClr>
                <a:schemeClr val="accent1"/>
              </a:buClr>
              <a:buSzPct val="55000"/>
              <a:buFontTx/>
              <a:buBlip>
                <a:blip r:embed="rId4"/>
              </a:buBlip>
              <a:defRPr sz="2800" b="0" i="0" kern="1200" baseline="0">
                <a:solidFill>
                  <a:schemeClr val="tx1"/>
                </a:solidFill>
                <a:latin typeface="+mn-lt"/>
                <a:ea typeface="+mn-ea"/>
                <a:cs typeface="+mn-cs"/>
              </a:defRPr>
            </a:lvl4pPr>
            <a:lvl5pPr marL="2176272" indent="-347472" algn="l" defTabSz="914400" rtl="0" eaLnBrk="1" latinLnBrk="0" hangingPunct="1">
              <a:lnSpc>
                <a:spcPct val="100000"/>
              </a:lnSpc>
              <a:spcBef>
                <a:spcPts val="816"/>
              </a:spcBef>
              <a:buClr>
                <a:schemeClr val="accent1"/>
              </a:buClr>
              <a:buFont typeface="Arial" panose="020B0604020202020204" pitchFamily="34" charset="0"/>
              <a:buChar char="•"/>
              <a:defRPr sz="2600" b="0" i="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endParaRPr lang="en-US" sz="4400" dirty="0"/>
          </a:p>
        </p:txBody>
      </p:sp>
      <p:sp>
        <p:nvSpPr>
          <p:cNvPr id="5" name="TextBox 4"/>
          <p:cNvSpPr txBox="1"/>
          <p:nvPr/>
        </p:nvSpPr>
        <p:spPr>
          <a:xfrm>
            <a:off x="956982" y="4267200"/>
            <a:ext cx="7239000" cy="1446550"/>
          </a:xfrm>
          <a:prstGeom prst="rect">
            <a:avLst/>
          </a:prstGeom>
          <a:noFill/>
        </p:spPr>
        <p:txBody>
          <a:bodyPr wrap="square" rtlCol="0">
            <a:spAutoFit/>
          </a:bodyPr>
          <a:lstStyle/>
          <a:p>
            <a:pPr algn="ctr"/>
            <a:r>
              <a:rPr lang="en-US" sz="4400" dirty="0" smtClean="0"/>
              <a:t>When someone says something mean or hurtful. </a:t>
            </a:r>
            <a:endParaRPr lang="en-US" sz="4400" dirty="0"/>
          </a:p>
        </p:txBody>
      </p:sp>
      <p:pic>
        <p:nvPicPr>
          <p:cNvPr id="6" name="Picture 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57200" y="1635557"/>
            <a:ext cx="3656911" cy="2436472"/>
          </a:xfrm>
          <a:prstGeom prst="rect">
            <a:avLst/>
          </a:prstGeom>
        </p:spPr>
      </p:pic>
      <p:pic>
        <p:nvPicPr>
          <p:cNvPr id="7" name="Picture 6"/>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495800" y="1722419"/>
            <a:ext cx="4110993" cy="2313751"/>
          </a:xfrm>
          <a:prstGeom prst="rect">
            <a:avLst/>
          </a:prstGeom>
        </p:spPr>
      </p:pic>
    </p:spTree>
    <p:extLst>
      <p:ext uri="{BB962C8B-B14F-4D97-AF65-F5344CB8AC3E}">
        <p14:creationId xmlns:p14="http://schemas.microsoft.com/office/powerpoint/2010/main" val="403460824"/>
      </p:ext>
    </p:extLst>
  </p:cSld>
  <p:clrMapOvr>
    <a:masterClrMapping/>
  </p:clrMapOvr>
</p:sld>
</file>

<file path=ppt/theme/theme1.xml><?xml version="1.0" encoding="utf-8"?>
<a:theme xmlns:a="http://schemas.openxmlformats.org/drawingml/2006/main" name="4x3ASDgeneral_template_Proof">
  <a:themeElements>
    <a:clrScheme name="ASD theme">
      <a:dk1>
        <a:sysClr val="windowText" lastClr="000000"/>
      </a:dk1>
      <a:lt1>
        <a:sysClr val="window" lastClr="FFFFFF"/>
      </a:lt1>
      <a:dk2>
        <a:srgbClr val="5D7E8D"/>
      </a:dk2>
      <a:lt2>
        <a:srgbClr val="F1E9DA"/>
      </a:lt2>
      <a:accent1>
        <a:srgbClr val="455E74"/>
      </a:accent1>
      <a:accent2>
        <a:srgbClr val="AD7836"/>
      </a:accent2>
      <a:accent3>
        <a:srgbClr val="EDCC49"/>
      </a:accent3>
      <a:accent4>
        <a:srgbClr val="001E5C"/>
      </a:accent4>
      <a:accent5>
        <a:srgbClr val="DA8B20"/>
      </a:accent5>
      <a:accent6>
        <a:srgbClr val="394792"/>
      </a:accent6>
      <a:hlink>
        <a:srgbClr val="AD7836"/>
      </a:hlink>
      <a:folHlink>
        <a:srgbClr val="AD7836"/>
      </a:folHlink>
    </a:clrScheme>
    <a:fontScheme name="Office Classic 2">
      <a:majorFont>
        <a:latin typeface="Arial"/>
        <a:ea typeface=""/>
        <a:cs typeface=""/>
        <a:font script="Jpan" typeface="ＭＳ Ｐゴシック"/>
        <a:font script="Hang" typeface="돋움"/>
        <a:font script="Hans" typeface="华文新魏"/>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돋움"/>
        <a:font script="Hans" typeface="华文新魏"/>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4x3ASDgeneral_template_Proof (003).potx [Read-Only]" id="{C760F3CC-8F25-4728-A293-327F751E7FD6}" vid="{BAAC8492-ACD9-47F6-92CF-875ADEEAB8D0}"/>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4x3ASDgeneral_template_Proof (003)</Template>
  <TotalTime>1477</TotalTime>
  <Words>1577</Words>
  <Application>Microsoft Office PowerPoint</Application>
  <PresentationFormat>On-screen Show (4:3)</PresentationFormat>
  <Paragraphs>159</Paragraphs>
  <Slides>18</Slides>
  <Notes>17</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18</vt:i4>
      </vt:variant>
    </vt:vector>
  </HeadingPairs>
  <TitlesOfParts>
    <vt:vector size="22" baseType="lpstr">
      <vt:lpstr>Arial</vt:lpstr>
      <vt:lpstr>Calibri</vt:lpstr>
      <vt:lpstr>Franklin Gothic Book</vt:lpstr>
      <vt:lpstr>4x3ASDgeneral_template_Proof</vt:lpstr>
      <vt:lpstr>Title IX Training Grades 7-12</vt:lpstr>
      <vt:lpstr>Title IX</vt:lpstr>
      <vt:lpstr>Title IX Covers</vt:lpstr>
      <vt:lpstr>Safety</vt:lpstr>
      <vt:lpstr>ASD Rules </vt:lpstr>
      <vt:lpstr>Discrimination</vt:lpstr>
      <vt:lpstr>Sex-based Discrimination</vt:lpstr>
      <vt:lpstr>Sexual Harassment and Bullying</vt:lpstr>
      <vt:lpstr>Verbal Harassment Can Be Sexual Harassment</vt:lpstr>
      <vt:lpstr>Written Harassment/ Cyberbullying</vt:lpstr>
      <vt:lpstr>Non-verbal Harassment</vt:lpstr>
      <vt:lpstr>Physical Harassment</vt:lpstr>
      <vt:lpstr>Sexual Violence and Assault</vt:lpstr>
      <vt:lpstr>Three Rules</vt:lpstr>
      <vt:lpstr>Tell Someone</vt:lpstr>
      <vt:lpstr>Quiz</vt:lpstr>
      <vt:lpstr>Questions?</vt:lpstr>
      <vt:lpstr>Contact Us</vt:lpstr>
    </vt:vector>
  </TitlesOfParts>
  <Company>Anchorage School District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Embley_Heidi</dc:creator>
  <cp:lastModifiedBy>Hunte_Sonya</cp:lastModifiedBy>
  <cp:revision>66</cp:revision>
  <dcterms:created xsi:type="dcterms:W3CDTF">2016-09-15T00:34:55Z</dcterms:created>
  <dcterms:modified xsi:type="dcterms:W3CDTF">2019-10-01T01:03:57Z</dcterms:modified>
</cp:coreProperties>
</file>